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6" r:id="rId3"/>
    <p:sldId id="258" r:id="rId4"/>
    <p:sldId id="261" r:id="rId5"/>
    <p:sldId id="259" r:id="rId6"/>
    <p:sldId id="262" r:id="rId7"/>
    <p:sldId id="263" r:id="rId8"/>
    <p:sldId id="264" r:id="rId9"/>
    <p:sldId id="266" r:id="rId10"/>
    <p:sldId id="260" r:id="rId11"/>
    <p:sldId id="265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6" autoAdjust="0"/>
    <p:restoredTop sz="93250" autoAdjust="0"/>
  </p:normalViewPr>
  <p:slideViewPr>
    <p:cSldViewPr>
      <p:cViewPr varScale="1">
        <p:scale>
          <a:sx n="108" d="100"/>
          <a:sy n="108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grida.RNP-2015\Documents\2016.g.bud&#382;.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Users\Ingrida.RNP-2015\Documents\2015.g.%20bud&#382;ets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0.15691733656577841"/>
                  <c:y val="1.556199637948724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Izpildvaras </a:t>
                    </a:r>
                    <a:r>
                      <a:rPr lang="en-US"/>
                      <a:t>un likumdošanas varas </a:t>
                    </a:r>
                    <a:r>
                      <a:rPr lang="en-US" smtClean="0"/>
                      <a:t>institūcijas</a:t>
                    </a:r>
                  </a:p>
                  <a:p>
                    <a:r>
                      <a:rPr lang="en-US" smtClean="0"/>
                      <a:t> 2 025 100</a:t>
                    </a:r>
                    <a:r>
                      <a:rPr lang="en-US"/>
                      <a:t>; </a:t>
                    </a:r>
                    <a:r>
                      <a:rPr lang="en-US" smtClean="0"/>
                      <a:t>15,5%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0429150113588911E-2"/>
                  <c:y val="1.8920487592881837E-2"/>
                </c:manualLayout>
              </c:layout>
              <c:tx>
                <c:rich>
                  <a:bodyPr/>
                  <a:lstStyle/>
                  <a:p>
                    <a:r>
                      <a:rPr lang="sv-SE" smtClean="0"/>
                      <a:t> Ekonomiskā darbība</a:t>
                    </a:r>
                    <a:r>
                      <a:rPr lang="sv-SE" baseline="0" smtClean="0"/>
                      <a:t> </a:t>
                    </a:r>
                    <a:r>
                      <a:rPr lang="sv-SE" smtClean="0"/>
                      <a:t>847 814</a:t>
                    </a:r>
                    <a:r>
                      <a:rPr lang="sv-SE"/>
                      <a:t>; 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7229512812752605E-2"/>
                  <c:y val="-8.3817688557480535E-2"/>
                </c:manualLayout>
              </c:layout>
              <c:tx>
                <c:rich>
                  <a:bodyPr/>
                  <a:lstStyle/>
                  <a:p>
                    <a:r>
                      <a:rPr lang="lv-LV"/>
                      <a:t>Pašvaldību teritoriju un mājokļu </a:t>
                    </a:r>
                    <a:r>
                      <a:rPr lang="lv-LV" smtClean="0"/>
                      <a:t>apsaimniekošana 2 560 834</a:t>
                    </a:r>
                    <a:r>
                      <a:rPr lang="lv-LV"/>
                      <a:t>; 20%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9.6078052339422598E-2"/>
                  <c:y val="-1.1540180176058869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Veselība</a:t>
                    </a:r>
                    <a:r>
                      <a:rPr lang="en-US" baseline="0" smtClean="0"/>
                      <a:t> </a:t>
                    </a:r>
                    <a:r>
                      <a:rPr lang="en-US" smtClean="0"/>
                      <a:t>121 519</a:t>
                    </a:r>
                    <a:r>
                      <a:rPr lang="en-US"/>
                      <a:t>; 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3197547015848811E-2"/>
                  <c:y val="-0.10837541743727822"/>
                </c:manualLayout>
              </c:layout>
              <c:tx>
                <c:rich>
                  <a:bodyPr/>
                  <a:lstStyle/>
                  <a:p>
                    <a:r>
                      <a:rPr lang="lv-LV" smtClean="0"/>
                      <a:t> Atpūta</a:t>
                    </a:r>
                    <a:r>
                      <a:rPr lang="lv-LV"/>
                      <a:t>, kultūra </a:t>
                    </a:r>
                    <a:r>
                      <a:rPr lang="lv-LV" smtClean="0"/>
                      <a:t>reliģija</a:t>
                    </a:r>
                    <a:r>
                      <a:rPr lang="lv-LV" baseline="0" smtClean="0"/>
                      <a:t> </a:t>
                    </a:r>
                    <a:r>
                      <a:rPr lang="lv-LV" smtClean="0"/>
                      <a:t>2 123 002</a:t>
                    </a:r>
                    <a:r>
                      <a:rPr lang="lv-LV"/>
                      <a:t>; 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20655744907653939"/>
                  <c:y val="9.529741793395504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Izglītībā</a:t>
                    </a:r>
                    <a:r>
                      <a:rPr lang="en-US" baseline="0" smtClean="0"/>
                      <a:t> </a:t>
                    </a:r>
                  </a:p>
                  <a:p>
                    <a:r>
                      <a:rPr lang="en-US" smtClean="0"/>
                      <a:t>5 106 916</a:t>
                    </a:r>
                    <a:r>
                      <a:rPr lang="en-US"/>
                      <a:t>; 40%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3968431189637934"/>
                  <c:y val="1.5561996379487247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Soc.aizsardzība</a:t>
                    </a:r>
                  </a:p>
                  <a:p>
                    <a:r>
                      <a:rPr lang="en-US" smtClean="0"/>
                      <a:t> 69 576; 0,5%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fr-FR"/>
                      <a:t>Vides aizsardzība; </a:t>
                    </a:r>
                    <a:r>
                      <a:rPr lang="fr-FR" smtClean="0"/>
                      <a:t>4 060</a:t>
                    </a:r>
                    <a:r>
                      <a:rPr lang="fr-FR"/>
                      <a:t>; 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'Pagastu izdevumi'!$A$7:$A$15</c:f>
              <c:strCache>
                <c:ptCount val="9"/>
                <c:pt idx="0">
                  <c:v>Izpildvaras un likumdošanas varas institūcijas</c:v>
                </c:pt>
                <c:pt idx="2">
                  <c:v>Ekonomiskā darbība</c:v>
                </c:pt>
                <c:pt idx="3">
                  <c:v>Pašvaldību teritoriju un mājokļu apsaimniekošana</c:v>
                </c:pt>
                <c:pt idx="4">
                  <c:v>Veselība</c:v>
                </c:pt>
                <c:pt idx="5">
                  <c:v>Atpūta, kultūra reliģija</c:v>
                </c:pt>
                <c:pt idx="6">
                  <c:v>Izglītībā</c:v>
                </c:pt>
                <c:pt idx="7">
                  <c:v>Soc.aizsardzība</c:v>
                </c:pt>
                <c:pt idx="8">
                  <c:v>Vides aizsardzība</c:v>
                </c:pt>
              </c:strCache>
            </c:strRef>
          </c:cat>
          <c:val>
            <c:numRef>
              <c:f>'Pagastu izdevumi'!$B$7:$B$15</c:f>
              <c:numCache>
                <c:formatCode>General</c:formatCode>
                <c:ptCount val="9"/>
                <c:pt idx="0">
                  <c:v>2025100</c:v>
                </c:pt>
                <c:pt idx="2">
                  <c:v>847814</c:v>
                </c:pt>
                <c:pt idx="3">
                  <c:v>2560834</c:v>
                </c:pt>
                <c:pt idx="4">
                  <c:v>121519</c:v>
                </c:pt>
                <c:pt idx="5">
                  <c:v>2123002</c:v>
                </c:pt>
                <c:pt idx="6">
                  <c:v>5106916</c:v>
                </c:pt>
                <c:pt idx="7">
                  <c:v>69576</c:v>
                </c:pt>
                <c:pt idx="8">
                  <c:v>4060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380223746183085E-4"/>
          <c:y val="3.0051466995110493E-2"/>
          <c:w val="0.99982613191714975"/>
          <c:h val="0.96994844262921454"/>
        </c:manualLayout>
      </c:layout>
      <c:pie3D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Adamovas sanatorijas </a:t>
                    </a:r>
                    <a:r>
                      <a:rPr lang="en-US" smtClean="0"/>
                      <a:t>int.pamatskola 630 244</a:t>
                    </a:r>
                    <a:r>
                      <a:rPr lang="en-US"/>
                      <a:t>; 17%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Tiskādu </a:t>
                    </a:r>
                    <a:r>
                      <a:rPr lang="en-US" smtClean="0"/>
                      <a:t>sanat.int.pam..sk. 561 410</a:t>
                    </a:r>
                    <a:r>
                      <a:rPr lang="en-US"/>
                      <a:t>; 15%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21279979833890511"/>
                  <c:y val="-0.37511295019332275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Maltas </a:t>
                    </a:r>
                    <a:r>
                      <a:rPr lang="en-US" smtClean="0"/>
                      <a:t>spec.int.pam.sk. 876 994</a:t>
                    </a:r>
                    <a:r>
                      <a:rPr lang="en-US" baseline="0" smtClean="0"/>
                      <a:t> ;</a:t>
                    </a:r>
                    <a:r>
                      <a:rPr lang="en-US" smtClean="0"/>
                      <a:t>24</a:t>
                    </a:r>
                    <a:r>
                      <a:rPr lang="en-US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110571047661371"/>
                  <c:y val="-0.19775271266213817"/>
                </c:manualLayout>
              </c:layout>
              <c:tx>
                <c:rich>
                  <a:bodyPr/>
                  <a:lstStyle/>
                  <a:p>
                    <a:r>
                      <a:rPr lang="sv-SE" smtClean="0"/>
                      <a:t> Bērnu-jaunatnes </a:t>
                    </a:r>
                    <a:r>
                      <a:rPr lang="sv-SE"/>
                      <a:t>sporta </a:t>
                    </a:r>
                    <a:r>
                      <a:rPr lang="sv-SE" smtClean="0"/>
                      <a:t>skola</a:t>
                    </a:r>
                  </a:p>
                  <a:p>
                    <a:r>
                      <a:rPr lang="sv-SE" smtClean="0"/>
                      <a:t> 255 229</a:t>
                    </a:r>
                    <a:r>
                      <a:rPr lang="sv-SE"/>
                      <a:t>; 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Tiskādu bērnu </a:t>
                    </a:r>
                    <a:r>
                      <a:rPr lang="en-US" smtClean="0"/>
                      <a:t>nams 371 802</a:t>
                    </a:r>
                    <a:r>
                      <a:rPr lang="en-US"/>
                      <a:t>; 10%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lv-LV"/>
                      <a:t>Veco ļaužu pansionāts; </a:t>
                    </a:r>
                    <a:endParaRPr lang="lv-LV" smtClean="0"/>
                  </a:p>
                  <a:p>
                    <a:r>
                      <a:rPr lang="lv-LV" smtClean="0"/>
                      <a:t>577 360</a:t>
                    </a:r>
                    <a:r>
                      <a:rPr lang="lv-LV"/>
                      <a:t>; 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3738358476443133"/>
                  <c:y val="0.12339504990955412"/>
                </c:manualLayout>
              </c:layout>
              <c:tx>
                <c:rich>
                  <a:bodyPr/>
                  <a:lstStyle/>
                  <a:p>
                    <a:r>
                      <a:rPr lang="fr-FR" smtClean="0"/>
                      <a:t> Veselības </a:t>
                    </a:r>
                    <a:r>
                      <a:rPr lang="fr-FR"/>
                      <a:t>un soc.aprūpes centrs </a:t>
                    </a:r>
                    <a:r>
                      <a:rPr lang="fr-FR" smtClean="0"/>
                      <a:t>Malta</a:t>
                    </a:r>
                  </a:p>
                  <a:p>
                    <a:r>
                      <a:rPr lang="fr-FR" smtClean="0"/>
                      <a:t>393 466</a:t>
                    </a:r>
                    <a:r>
                      <a:rPr lang="fr-FR"/>
                      <a:t>; 11%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'Intern.skolu izdev.'!$A$7:$A$14</c:f>
              <c:strCache>
                <c:ptCount val="7"/>
                <c:pt idx="0">
                  <c:v>Adamovas sanatorijas int.pamatskola</c:v>
                </c:pt>
                <c:pt idx="1">
                  <c:v>Tiskādu sanat.int.pamat.sk.</c:v>
                </c:pt>
                <c:pt idx="2">
                  <c:v>Maltas spec.int.pam..sk.</c:v>
                </c:pt>
                <c:pt idx="3">
                  <c:v>Bērnu-jaunatnes sporta skola</c:v>
                </c:pt>
                <c:pt idx="4">
                  <c:v>Tiskādu bērnu nams</c:v>
                </c:pt>
                <c:pt idx="5">
                  <c:v>Veco ļaužu pansionāts</c:v>
                </c:pt>
                <c:pt idx="6">
                  <c:v>Veselības un soc.aprūpes centrs Malta</c:v>
                </c:pt>
              </c:strCache>
            </c:strRef>
          </c:cat>
          <c:val>
            <c:numRef>
              <c:f>'Intern.skolu izdev.'!$B$7:$B$14</c:f>
              <c:numCache>
                <c:formatCode>General</c:formatCode>
                <c:ptCount val="8"/>
                <c:pt idx="0">
                  <c:v>630244</c:v>
                </c:pt>
                <c:pt idx="1">
                  <c:v>561410</c:v>
                </c:pt>
                <c:pt idx="2">
                  <c:v>876994</c:v>
                </c:pt>
                <c:pt idx="3">
                  <c:v>255229</c:v>
                </c:pt>
                <c:pt idx="4">
                  <c:v>371802</c:v>
                </c:pt>
                <c:pt idx="5">
                  <c:v>577360</c:v>
                </c:pt>
                <c:pt idx="6">
                  <c:v>393466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0231502055327185E-2"/>
          <c:y val="3.8956209421190775E-2"/>
          <c:w val="0.88563417196069127"/>
          <c:h val="0.705900733251860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'Izdev.salīdz. pa gadiem'!$A$6</c:f>
              <c:strCache>
                <c:ptCount val="1"/>
                <c:pt idx="0">
                  <c:v>2013.g.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'Izdev.salīdz. pa gadiem'!$B$5:$E$5</c:f>
              <c:strCache>
                <c:ptCount val="4"/>
                <c:pt idx="0">
                  <c:v>Pagasti</c:v>
                </c:pt>
                <c:pt idx="1">
                  <c:v>Novada administrācija</c:v>
                </c:pt>
                <c:pt idx="2">
                  <c:v>Iestādes</c:v>
                </c:pt>
                <c:pt idx="3">
                  <c:v>Kopā</c:v>
                </c:pt>
              </c:strCache>
            </c:strRef>
          </c:cat>
          <c:val>
            <c:numRef>
              <c:f>'Izdev.salīdz. pa gadiem'!$B$6:$E$6</c:f>
              <c:numCache>
                <c:formatCode>#,##0.0</c:formatCode>
                <c:ptCount val="4"/>
                <c:pt idx="0">
                  <c:v>14.4</c:v>
                </c:pt>
                <c:pt idx="1">
                  <c:v>9.6</c:v>
                </c:pt>
                <c:pt idx="2">
                  <c:v>4.8</c:v>
                </c:pt>
                <c:pt idx="3">
                  <c:v>28.8</c:v>
                </c:pt>
              </c:numCache>
            </c:numRef>
          </c:val>
        </c:ser>
        <c:ser>
          <c:idx val="1"/>
          <c:order val="1"/>
          <c:tx>
            <c:strRef>
              <c:f>'Izdev.salīdz. pa gadiem'!$A$7</c:f>
              <c:strCache>
                <c:ptCount val="1"/>
                <c:pt idx="0">
                  <c:v>2014.g.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021246681403217E-3"/>
                  <c:y val="-1.6033572027350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'Izdev.salīdz. pa gadiem'!$B$5:$E$5</c:f>
              <c:strCache>
                <c:ptCount val="4"/>
                <c:pt idx="0">
                  <c:v>Pagasti</c:v>
                </c:pt>
                <c:pt idx="1">
                  <c:v>Novada administrācija</c:v>
                </c:pt>
                <c:pt idx="2">
                  <c:v>Iestādes</c:v>
                </c:pt>
                <c:pt idx="3">
                  <c:v>Kopā</c:v>
                </c:pt>
              </c:strCache>
            </c:strRef>
          </c:cat>
          <c:val>
            <c:numRef>
              <c:f>'Izdev.salīdz. pa gadiem'!$B$7:$E$7</c:f>
              <c:numCache>
                <c:formatCode>#,##0.0</c:formatCode>
                <c:ptCount val="4"/>
                <c:pt idx="0">
                  <c:v>15.6</c:v>
                </c:pt>
                <c:pt idx="1">
                  <c:v>14.7</c:v>
                </c:pt>
                <c:pt idx="2">
                  <c:v>4.5999999999999996</c:v>
                </c:pt>
                <c:pt idx="3">
                  <c:v>34.9</c:v>
                </c:pt>
              </c:numCache>
            </c:numRef>
          </c:val>
        </c:ser>
        <c:ser>
          <c:idx val="2"/>
          <c:order val="2"/>
          <c:tx>
            <c:strRef>
              <c:f>'Izdev.salīdz. pa gadiem'!$A$8</c:f>
              <c:strCache>
                <c:ptCount val="1"/>
                <c:pt idx="0">
                  <c:v>2015.g.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506992641499802E-2"/>
                  <c:y val="-2.1052631578947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5000000000000001E-2"/>
                  <c:y val="-7.01754385964912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'Izdev.salīdz. pa gadiem'!$B$5:$E$5</c:f>
              <c:strCache>
                <c:ptCount val="4"/>
                <c:pt idx="0">
                  <c:v>Pagasti</c:v>
                </c:pt>
                <c:pt idx="1">
                  <c:v>Novada administrācija</c:v>
                </c:pt>
                <c:pt idx="2">
                  <c:v>Iestādes</c:v>
                </c:pt>
                <c:pt idx="3">
                  <c:v>Kopā</c:v>
                </c:pt>
              </c:strCache>
            </c:strRef>
          </c:cat>
          <c:val>
            <c:numRef>
              <c:f>'Izdev.salīdz. pa gadiem'!$B$8:$E$8</c:f>
              <c:numCache>
                <c:formatCode>#,##0.0</c:formatCode>
                <c:ptCount val="4"/>
                <c:pt idx="0">
                  <c:v>13.8</c:v>
                </c:pt>
                <c:pt idx="1">
                  <c:v>16.7</c:v>
                </c:pt>
                <c:pt idx="2">
                  <c:v>4.5999999999999996</c:v>
                </c:pt>
                <c:pt idx="3">
                  <c:v>35.1</c:v>
                </c:pt>
              </c:numCache>
            </c:numRef>
          </c:val>
        </c:ser>
        <c:ser>
          <c:idx val="3"/>
          <c:order val="3"/>
          <c:tx>
            <c:strRef>
              <c:f>'Izdev.salīdz. pa gadiem'!$A$9</c:f>
              <c:strCache>
                <c:ptCount val="1"/>
                <c:pt idx="0">
                  <c:v>2016.g.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7366133396214033E-2"/>
                  <c:y val="-1.052631578947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366133396214033E-2"/>
                  <c:y val="-1.4035087719298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2163399469024514E-2"/>
                  <c:y val="-1.336131002279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295703773571145E-2"/>
                  <c:y val="-3.50877192982459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'Izdev.salīdz. pa gadiem'!$B$5:$E$5</c:f>
              <c:strCache>
                <c:ptCount val="4"/>
                <c:pt idx="0">
                  <c:v>Pagasti</c:v>
                </c:pt>
                <c:pt idx="1">
                  <c:v>Novada administrācija</c:v>
                </c:pt>
                <c:pt idx="2">
                  <c:v>Iestādes</c:v>
                </c:pt>
                <c:pt idx="3">
                  <c:v>Kopā</c:v>
                </c:pt>
              </c:strCache>
            </c:strRef>
          </c:cat>
          <c:val>
            <c:numRef>
              <c:f>'Izdev.salīdz. pa gadiem'!$B$9:$E$9</c:f>
              <c:numCache>
                <c:formatCode>General</c:formatCode>
                <c:ptCount val="4"/>
                <c:pt idx="0">
                  <c:v>12.8</c:v>
                </c:pt>
                <c:pt idx="1">
                  <c:v>10.3</c:v>
                </c:pt>
                <c:pt idx="2">
                  <c:v>3.7</c:v>
                </c:pt>
                <c:pt idx="3">
                  <c:v>26.8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5118896"/>
        <c:axId val="165119288"/>
        <c:axId val="0"/>
      </c:bar3DChart>
      <c:catAx>
        <c:axId val="165118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lv-LV"/>
          </a:p>
        </c:txPr>
        <c:crossAx val="165119288"/>
        <c:crosses val="autoZero"/>
        <c:auto val="1"/>
        <c:lblAlgn val="ctr"/>
        <c:lblOffset val="100"/>
        <c:noMultiLvlLbl val="0"/>
      </c:catAx>
      <c:valAx>
        <c:axId val="165119288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65118896"/>
        <c:crosses val="autoZero"/>
        <c:crossBetween val="between"/>
      </c:valAx>
      <c:spPr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400" b="1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1.6638549734439317E-2"/>
          <c:w val="0.99838872803051248"/>
          <c:h val="0.97893190439157551"/>
        </c:manualLayout>
      </c:layout>
      <c:pie3DChart>
        <c:varyColors val="1"/>
        <c:ser>
          <c:idx val="0"/>
          <c:order val="0"/>
          <c:explosion val="2"/>
          <c:dLbls>
            <c:dLbl>
              <c:idx val="0"/>
              <c:layout>
                <c:manualLayout>
                  <c:x val="2.4560667094337189E-2"/>
                  <c:y val="-5.212156276421264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Dabas </a:t>
                    </a:r>
                    <a:r>
                      <a:rPr lang="en-US"/>
                      <a:t>resursu nodoklis; </a:t>
                    </a:r>
                    <a:r>
                      <a:rPr lang="en-US" smtClean="0"/>
                      <a:t>270 000</a:t>
                    </a:r>
                    <a:r>
                      <a:rPr lang="en-US"/>
                      <a:t>; 21%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077876651697154E-3"/>
                  <c:y val="-1.6137095878235724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2294525684289465"/>
                  <c:y val="-0.31304918716575264"/>
                </c:manualLayout>
              </c:layout>
              <c:tx>
                <c:rich>
                  <a:bodyPr/>
                  <a:lstStyle/>
                  <a:p>
                    <a:r>
                      <a:rPr lang="fr-FR"/>
                      <a:t> Autoceļu </a:t>
                    </a:r>
                    <a:r>
                      <a:rPr lang="fr-FR" smtClean="0"/>
                      <a:t>fonds</a:t>
                    </a:r>
                    <a:r>
                      <a:rPr lang="fr-FR" baseline="0" smtClean="0"/>
                      <a:t> </a:t>
                    </a:r>
                  </a:p>
                  <a:p>
                    <a:r>
                      <a:rPr lang="fr-FR" smtClean="0"/>
                      <a:t>1 033 235</a:t>
                    </a:r>
                    <a:r>
                      <a:rPr lang="fr-FR"/>
                      <a:t>; 78%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8369237709220047"/>
                  <c:y val="8.1652429140478952E-4"/>
                </c:manualLayout>
              </c:layout>
              <c:tx>
                <c:rich>
                  <a:bodyPr/>
                  <a:lstStyle/>
                  <a:p>
                    <a:r>
                      <a:rPr lang="lv-LV"/>
                      <a:t>Ieņēmumi no maksas </a:t>
                    </a:r>
                    <a:r>
                      <a:rPr lang="lv-LV" smtClean="0"/>
                      <a:t>pakalp.</a:t>
                    </a:r>
                  </a:p>
                  <a:p>
                    <a:r>
                      <a:rPr lang="lv-LV" smtClean="0"/>
                      <a:t>1 000</a:t>
                    </a:r>
                    <a:r>
                      <a:rPr lang="lv-LV"/>
                      <a:t>; 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2312544774718517"/>
                  <c:y val="7.0311099612620307E-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Ūdenstilpju un zvejas </a:t>
                    </a:r>
                    <a:r>
                      <a:rPr lang="en-US" smtClean="0"/>
                      <a:t>tiesīb.noma 12 000</a:t>
                    </a:r>
                    <a:r>
                      <a:rPr lang="en-US"/>
                      <a:t>; 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Spec.budž.!$A$6:$A$10</c:f>
              <c:strCache>
                <c:ptCount val="5"/>
                <c:pt idx="0">
                  <c:v>Dabas resursu nodoklis</c:v>
                </c:pt>
                <c:pt idx="1">
                  <c:v>Nenodokļu ieņēmumi</c:v>
                </c:pt>
                <c:pt idx="2">
                  <c:v> Autoceļu fonds</c:v>
                </c:pt>
                <c:pt idx="3">
                  <c:v>Ieņēmumi no maksas pakalp.</c:v>
                </c:pt>
                <c:pt idx="4">
                  <c:v>Ūdenstilpju un zvejas tiesīb.noma</c:v>
                </c:pt>
              </c:strCache>
            </c:strRef>
          </c:cat>
          <c:val>
            <c:numRef>
              <c:f>Spec.budž.!$B$6:$B$10</c:f>
              <c:numCache>
                <c:formatCode>General</c:formatCode>
                <c:ptCount val="5"/>
                <c:pt idx="0">
                  <c:v>270000</c:v>
                </c:pt>
                <c:pt idx="1">
                  <c:v>20</c:v>
                </c:pt>
                <c:pt idx="2">
                  <c:v>1033235</c:v>
                </c:pt>
                <c:pt idx="3">
                  <c:v>1000</c:v>
                </c:pt>
                <c:pt idx="4">
                  <c:v>12000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805230843941865E-2"/>
          <c:y val="0.11837282707118152"/>
          <c:w val="0.8338843988113821"/>
          <c:h val="0.7835718102380823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0.20817671793375139"/>
                  <c:y val="-0.19238500248943533"/>
                </c:manualLayout>
              </c:layout>
              <c:tx>
                <c:rich>
                  <a:bodyPr/>
                  <a:lstStyle/>
                  <a:p>
                    <a:r>
                      <a:rPr lang="sv-SE" smtClean="0"/>
                      <a:t> Ekonomiskā darbība</a:t>
                    </a:r>
                    <a:r>
                      <a:rPr lang="sv-SE" baseline="0" smtClean="0"/>
                      <a:t> </a:t>
                    </a:r>
                  </a:p>
                  <a:p>
                    <a:r>
                      <a:rPr lang="sv-SE" smtClean="0"/>
                      <a:t>1 275 065</a:t>
                    </a:r>
                    <a:r>
                      <a:rPr lang="sv-SE"/>
                      <a:t>; 64%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1547772139041785"/>
                  <c:y val="6.0611835310479908E-2"/>
                </c:manualLayout>
              </c:layout>
              <c:tx>
                <c:rich>
                  <a:bodyPr/>
                  <a:lstStyle/>
                  <a:p>
                    <a:r>
                      <a:rPr lang="fr-FR" smtClean="0"/>
                      <a:t> Vides aizsardzība 704 885</a:t>
                    </a:r>
                    <a:r>
                      <a:rPr lang="fr-FR"/>
                      <a:t>; 36%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lv-LV"/>
                      <a:t>Teritorijuun mājokļu </a:t>
                    </a:r>
                    <a:r>
                      <a:rPr lang="lv-LV" smtClean="0"/>
                      <a:t>apsaimn.</a:t>
                    </a:r>
                    <a:r>
                      <a:rPr lang="lv-LV" baseline="0" smtClean="0"/>
                      <a:t> </a:t>
                    </a:r>
                  </a:p>
                  <a:p>
                    <a:r>
                      <a:rPr lang="lv-LV" smtClean="0"/>
                      <a:t>1 930</a:t>
                    </a:r>
                    <a:r>
                      <a:rPr lang="lv-LV"/>
                      <a:t>; 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Spec.budž.!$A$14:$A$16</c:f>
              <c:strCache>
                <c:ptCount val="3"/>
                <c:pt idx="0">
                  <c:v>Ekonomiskā darbība</c:v>
                </c:pt>
                <c:pt idx="1">
                  <c:v>Vides aizsardzība</c:v>
                </c:pt>
                <c:pt idx="2">
                  <c:v>Teritorijuun mājokļu apsaimn.</c:v>
                </c:pt>
              </c:strCache>
            </c:strRef>
          </c:cat>
          <c:val>
            <c:numRef>
              <c:f>Spec.budž.!$B$14:$B$16</c:f>
              <c:numCache>
                <c:formatCode>General</c:formatCode>
                <c:ptCount val="3"/>
                <c:pt idx="0">
                  <c:v>1275065</c:v>
                </c:pt>
                <c:pt idx="1">
                  <c:v>704885</c:v>
                </c:pt>
                <c:pt idx="2">
                  <c:v>1930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0.22112285556234493"/>
                  <c:y val="0.14302411442222124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en-US" sz="1400" b="1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sz="1400" b="1" err="1" smtClean="0">
                        <a:solidFill>
                          <a:schemeClr val="tx1"/>
                        </a:solidFill>
                      </a:rPr>
                      <a:t>Iedz.ienāk.nod</a:t>
                    </a:r>
                    <a:r>
                      <a:rPr lang="en-US" sz="1400" b="1" smtClean="0">
                        <a:solidFill>
                          <a:schemeClr val="tx1"/>
                        </a:solidFill>
                      </a:rPr>
                      <a:t>.</a:t>
                    </a:r>
                  </a:p>
                  <a:p>
                    <a:pPr>
                      <a:defRPr sz="1400" b="1">
                        <a:solidFill>
                          <a:schemeClr val="tx1"/>
                        </a:solidFill>
                      </a:defRPr>
                    </a:pPr>
                    <a:r>
                      <a:rPr lang="en-US" sz="1400" b="1" smtClean="0">
                        <a:solidFill>
                          <a:schemeClr val="tx1"/>
                        </a:solidFill>
                      </a:rPr>
                      <a:t>8 172 580</a:t>
                    </a:r>
                    <a:r>
                      <a:rPr lang="en-US" sz="1400" b="1">
                        <a:solidFill>
                          <a:schemeClr val="tx1"/>
                        </a:solidFill>
                      </a:rPr>
                      <a:t>; 32%</a:t>
                    </a:r>
                    <a:endParaRPr lang="en-US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1147431272286187E-2"/>
                  <c:y val="-3.563554004684362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err="1"/>
                      <a:t>Nekustamā</a:t>
                    </a:r>
                    <a:r>
                      <a:rPr lang="en-US" sz="1400" b="1"/>
                      <a:t> </a:t>
                    </a:r>
                    <a:r>
                      <a:rPr lang="en-US" sz="1400" b="1" err="1"/>
                      <a:t>īpašuma</a:t>
                    </a:r>
                    <a:r>
                      <a:rPr lang="en-US" sz="1400" b="1"/>
                      <a:t> nod. </a:t>
                    </a:r>
                    <a:endParaRPr lang="en-US" sz="1400" b="1" smtClean="0"/>
                  </a:p>
                  <a:p>
                    <a:r>
                      <a:rPr lang="en-US" sz="1400" b="1" smtClean="0"/>
                      <a:t>1 130 282</a:t>
                    </a:r>
                    <a:r>
                      <a:rPr lang="en-US" sz="1400" b="1"/>
                      <a:t>; 4%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5808364863482978E-2"/>
                  <c:y val="8.1471681522043246E-2"/>
                </c:manualLayout>
              </c:layout>
              <c:tx>
                <c:rich>
                  <a:bodyPr/>
                  <a:lstStyle/>
                  <a:p>
                    <a:r>
                      <a:rPr lang="lv-LV" sz="1400" b="1" err="1"/>
                      <a:t>Nenodokļi</a:t>
                    </a:r>
                    <a:r>
                      <a:rPr lang="lv-LV" sz="1400" b="1"/>
                      <a:t>  </a:t>
                    </a:r>
                    <a:endParaRPr lang="lv-LV" sz="1400" b="1" smtClean="0"/>
                  </a:p>
                  <a:p>
                    <a:r>
                      <a:rPr lang="lv-LV" sz="1400" b="1" smtClean="0"/>
                      <a:t> 222 458</a:t>
                    </a:r>
                    <a:r>
                      <a:rPr lang="lv-LV" sz="1400" b="1"/>
                      <a:t>; 0,9%</a:t>
                    </a:r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3010245673080162E-2"/>
                  <c:y val="2.0056087121139196E-2"/>
                </c:manualLayout>
              </c:layout>
              <c:tx>
                <c:rich>
                  <a:bodyPr/>
                  <a:lstStyle/>
                  <a:p>
                    <a:r>
                      <a:rPr lang="fi-FI" sz="1400" b="1" err="1"/>
                      <a:t>Maksas</a:t>
                    </a:r>
                    <a:r>
                      <a:rPr lang="fi-FI" sz="1400" b="1"/>
                      <a:t> </a:t>
                    </a:r>
                    <a:r>
                      <a:rPr lang="fi-FI" sz="1400" b="1" err="1"/>
                      <a:t>pakalpojumi</a:t>
                    </a:r>
                    <a:r>
                      <a:rPr lang="fi-FI" sz="1400" b="1"/>
                      <a:t>  </a:t>
                    </a:r>
                    <a:endParaRPr lang="fi-FI" sz="1400" b="1" smtClean="0"/>
                  </a:p>
                  <a:p>
                    <a:r>
                      <a:rPr lang="fi-FI" sz="1400" b="1" smtClean="0"/>
                      <a:t> 1 377 607; 5,4% </a:t>
                    </a:r>
                    <a:endParaRPr lang="fi-FI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155775846744255"/>
                  <c:y val="-0.20032428687530809"/>
                </c:manualLayout>
              </c:layout>
              <c:tx>
                <c:rich>
                  <a:bodyPr/>
                  <a:lstStyle/>
                  <a:p>
                    <a:r>
                      <a:rPr lang="en-US" sz="1400" b="1"/>
                      <a:t>PFIF  </a:t>
                    </a:r>
                    <a:r>
                      <a:rPr lang="en-US" sz="1400" b="1" smtClean="0"/>
                      <a:t>7 897 400</a:t>
                    </a:r>
                    <a:r>
                      <a:rPr lang="en-US" sz="1400" b="1"/>
                      <a:t>; 31%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02735514634376E-2"/>
                  <c:y val="0.20269854886202901"/>
                </c:manualLayout>
              </c:layout>
              <c:tx>
                <c:rich>
                  <a:bodyPr/>
                  <a:lstStyle/>
                  <a:p>
                    <a:r>
                      <a:rPr lang="sv-SE" sz="1400" b="1" err="1" smtClean="0"/>
                      <a:t>Mērķdot</a:t>
                    </a:r>
                    <a:r>
                      <a:rPr lang="sv-SE" sz="1400" b="1" smtClean="0"/>
                      <a:t>. </a:t>
                    </a:r>
                    <a:r>
                      <a:rPr lang="sv-SE" sz="1400" b="1" err="1" smtClean="0"/>
                      <a:t>proj</a:t>
                    </a:r>
                    <a:r>
                      <a:rPr lang="sv-SE" sz="1400" b="1"/>
                      <a:t>.   </a:t>
                    </a:r>
                    <a:r>
                      <a:rPr lang="sv-SE" sz="1400" b="1" smtClean="0"/>
                      <a:t>760 944</a:t>
                    </a:r>
                    <a:r>
                      <a:rPr lang="sv-SE" sz="1400" b="1"/>
                      <a:t>; 3%</a:t>
                    </a:r>
                    <a:endParaRPr lang="sv-SE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319021266155613E-2"/>
                  <c:y val="3.4825025832544206E-3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err="1"/>
                      <a:t>Pašvaldības</a:t>
                    </a:r>
                    <a:r>
                      <a:rPr lang="en-US" sz="1400" b="1"/>
                      <a:t> </a:t>
                    </a:r>
                    <a:r>
                      <a:rPr lang="en-US" sz="1400" b="1" err="1"/>
                      <a:t>budž.transferti</a:t>
                    </a:r>
                    <a:r>
                      <a:rPr lang="en-US" sz="1400" b="1"/>
                      <a:t>    </a:t>
                    </a:r>
                    <a:r>
                      <a:rPr lang="en-US" sz="1400" b="1" smtClean="0"/>
                      <a:t>532 006</a:t>
                    </a:r>
                    <a:r>
                      <a:rPr lang="en-US" sz="1400" b="1"/>
                      <a:t>; 2%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3103454361552417E-2"/>
                  <c:y val="-0.1754753024301384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err="1"/>
                      <a:t>Pārējie</a:t>
                    </a:r>
                    <a:r>
                      <a:rPr lang="en-US" sz="1400" b="1"/>
                      <a:t> </a:t>
                    </a:r>
                    <a:r>
                      <a:rPr lang="en-US" sz="1400" b="1" err="1"/>
                      <a:t>pašv.valsts</a:t>
                    </a:r>
                    <a:r>
                      <a:rPr lang="en-US" sz="1400" b="1"/>
                      <a:t> </a:t>
                    </a:r>
                    <a:r>
                      <a:rPr lang="en-US" sz="1400" b="1" err="1"/>
                      <a:t>budž.transf</a:t>
                    </a:r>
                    <a:r>
                      <a:rPr lang="en-US" sz="1400" b="1"/>
                      <a:t>. </a:t>
                    </a:r>
                    <a:endParaRPr lang="en-US" sz="1400" b="1" smtClean="0"/>
                  </a:p>
                  <a:p>
                    <a:r>
                      <a:rPr lang="en-US" sz="1400" b="1" smtClean="0"/>
                      <a:t> 18 281</a:t>
                    </a:r>
                    <a:r>
                      <a:rPr lang="en-US" sz="1400" b="1"/>
                      <a:t>; 0,1%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lv-LV" sz="1400" b="1"/>
                      <a:t>Mērķdotācijas konkrētam mērķim   </a:t>
                    </a:r>
                    <a:endParaRPr lang="lv-LV" sz="1400" b="1" smtClean="0"/>
                  </a:p>
                  <a:p>
                    <a:r>
                      <a:rPr lang="lv-LV" sz="1400" b="1" smtClean="0"/>
                      <a:t>5 473 691</a:t>
                    </a:r>
                    <a:r>
                      <a:rPr lang="lv-LV" sz="1400" b="1"/>
                      <a:t>; 21,4%</a:t>
                    </a:r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33100197634658218"/>
                  <c:y val="9.8183588157111051E-4"/>
                </c:manualLayout>
              </c:layout>
              <c:tx>
                <c:rich>
                  <a:bodyPr/>
                  <a:lstStyle/>
                  <a:p>
                    <a:r>
                      <a:rPr lang="lv-LV" sz="1400" b="1" err="1"/>
                      <a:t>Ieņēm</a:t>
                    </a:r>
                    <a:r>
                      <a:rPr lang="lv-LV" sz="1400" b="1"/>
                      <a:t> no </a:t>
                    </a:r>
                    <a:r>
                      <a:rPr lang="lv-LV" sz="1400" b="1" err="1"/>
                      <a:t>ārv.finanšu</a:t>
                    </a:r>
                    <a:r>
                      <a:rPr lang="lv-LV" sz="1400" b="1"/>
                      <a:t> palīdz.  </a:t>
                    </a:r>
                    <a:r>
                      <a:rPr lang="lv-LV" sz="1400" b="1" smtClean="0"/>
                      <a:t>38 745</a:t>
                    </a:r>
                    <a:r>
                      <a:rPr lang="lv-LV" sz="1400" b="1"/>
                      <a:t>; 0,2%</a:t>
                    </a:r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'2016 ieņēm.'!$A$7:$A$16</c:f>
              <c:strCache>
                <c:ptCount val="10"/>
                <c:pt idx="0">
                  <c:v> Iedz.ienāk.nod.  32%</c:v>
                </c:pt>
                <c:pt idx="1">
                  <c:v>Nekustamā īpašuma nod. 4%</c:v>
                </c:pt>
                <c:pt idx="2">
                  <c:v>Nenodokļi  1%</c:v>
                </c:pt>
                <c:pt idx="3">
                  <c:v>Maksas pakalpojumi  5%</c:v>
                </c:pt>
                <c:pt idx="4">
                  <c:v>PFIF  31%</c:v>
                </c:pt>
                <c:pt idx="5">
                  <c:v>Mērķdot, dotācijas prproj.  3%</c:v>
                </c:pt>
                <c:pt idx="6">
                  <c:v>Pašvaldības budž.transferti   2%</c:v>
                </c:pt>
                <c:pt idx="7">
                  <c:v>Pārējie pašv.valsts budž.transf.  0,1%</c:v>
                </c:pt>
                <c:pt idx="8">
                  <c:v>Mērķdotācijas konkrētam mērķim  21%</c:v>
                </c:pt>
                <c:pt idx="9">
                  <c:v>Ieņēm no ārv.finanšu palīdz. 1%</c:v>
                </c:pt>
              </c:strCache>
            </c:strRef>
          </c:cat>
          <c:val>
            <c:numRef>
              <c:f>'2016 ieņēm.'!$B$7:$B$16</c:f>
              <c:numCache>
                <c:formatCode>General</c:formatCode>
                <c:ptCount val="10"/>
                <c:pt idx="0">
                  <c:v>8172580</c:v>
                </c:pt>
                <c:pt idx="1">
                  <c:v>1130282</c:v>
                </c:pt>
                <c:pt idx="2">
                  <c:v>222458</c:v>
                </c:pt>
                <c:pt idx="3">
                  <c:v>1377607</c:v>
                </c:pt>
                <c:pt idx="4">
                  <c:v>7897400</c:v>
                </c:pt>
                <c:pt idx="5">
                  <c:v>760944</c:v>
                </c:pt>
                <c:pt idx="6">
                  <c:v>532006</c:v>
                </c:pt>
                <c:pt idx="7">
                  <c:v>18281</c:v>
                </c:pt>
                <c:pt idx="8">
                  <c:v>5473691</c:v>
                </c:pt>
                <c:pt idx="9">
                  <c:v>38745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479067891355413E-2"/>
          <c:y val="0.12056117696324339"/>
          <c:w val="0.89063421371984308"/>
          <c:h val="0.8623971300037971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0.17823846291058279"/>
                  <c:y val="1.0270777997096832E-2"/>
                </c:manualLayout>
              </c:layout>
              <c:tx>
                <c:rich>
                  <a:bodyPr/>
                  <a:lstStyle/>
                  <a:p>
                    <a:r>
                      <a:rPr lang="lv-LV" baseline="0" err="1"/>
                      <a:t>Pašv.teritoriju</a:t>
                    </a:r>
                    <a:r>
                      <a:rPr lang="lv-LV" baseline="0"/>
                      <a:t> un mājokļu </a:t>
                    </a:r>
                    <a:r>
                      <a:rPr lang="lv-LV" baseline="0" err="1"/>
                      <a:t>apsaimn</a:t>
                    </a:r>
                    <a:r>
                      <a:rPr lang="lv-LV" baseline="0" smtClean="0"/>
                      <a:t>.</a:t>
                    </a:r>
                  </a:p>
                  <a:p>
                    <a:r>
                      <a:rPr lang="lv-LV" baseline="0" smtClean="0"/>
                      <a:t> 2 885 831</a:t>
                    </a:r>
                    <a:r>
                      <a:rPr lang="lv-LV" baseline="0"/>
                      <a:t>; </a:t>
                    </a:r>
                    <a:r>
                      <a:rPr lang="lv-LV" baseline="0" smtClean="0"/>
                      <a:t>10,8%</a:t>
                    </a:r>
                    <a:endParaRPr lang="lv-LV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8414522404356867"/>
                  <c:y val="7.2331308129942443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err="1"/>
                      <a:t>Vispārējie</a:t>
                    </a:r>
                    <a:r>
                      <a:rPr lang="en-US" baseline="0"/>
                      <a:t> </a:t>
                    </a:r>
                    <a:r>
                      <a:rPr lang="en-US" baseline="0" err="1"/>
                      <a:t>valdības</a:t>
                    </a:r>
                    <a:r>
                      <a:rPr lang="en-US" baseline="0"/>
                      <a:t> </a:t>
                    </a:r>
                    <a:r>
                      <a:rPr lang="en-US" baseline="0" err="1"/>
                      <a:t>dienesti</a:t>
                    </a:r>
                    <a:r>
                      <a:rPr lang="en-US" baseline="0" smtClean="0"/>
                      <a:t>;</a:t>
                    </a:r>
                  </a:p>
                  <a:p>
                    <a:r>
                      <a:rPr lang="en-US" baseline="0" smtClean="0"/>
                      <a:t> 3 657 060; </a:t>
                    </a:r>
                    <a:r>
                      <a:rPr lang="en-US" baseline="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6958585798159179E-3"/>
                  <c:y val="-0.12386615162417851"/>
                </c:manualLayout>
              </c:layout>
              <c:tx>
                <c:rich>
                  <a:bodyPr/>
                  <a:lstStyle/>
                  <a:p>
                    <a:r>
                      <a:rPr lang="sv-SE" baseline="0" err="1" smtClean="0"/>
                      <a:t>Ekonomiskā</a:t>
                    </a:r>
                    <a:r>
                      <a:rPr lang="sv-SE" baseline="0" smtClean="0"/>
                      <a:t>   darbība</a:t>
                    </a:r>
                    <a:r>
                      <a:rPr lang="sv-SE" baseline="0"/>
                      <a:t>; </a:t>
                    </a:r>
                    <a:r>
                      <a:rPr lang="sv-SE" baseline="0" smtClean="0"/>
                      <a:t> </a:t>
                    </a:r>
                  </a:p>
                  <a:p>
                    <a:r>
                      <a:rPr lang="sv-SE" baseline="0" smtClean="0"/>
                      <a:t>1 322 809</a:t>
                    </a:r>
                    <a:r>
                      <a:rPr lang="sv-SE" baseline="0"/>
                      <a:t>; </a:t>
                    </a:r>
                    <a:r>
                      <a:rPr lang="sv-SE" baseline="0" smtClean="0"/>
                      <a:t>4,9%</a:t>
                    </a:r>
                    <a:endParaRPr lang="sv-SE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615076957261161E-3"/>
                  <c:y val="0.14324279060203923"/>
                </c:manualLayout>
              </c:layout>
              <c:tx>
                <c:rich>
                  <a:bodyPr/>
                  <a:lstStyle/>
                  <a:p>
                    <a:r>
                      <a:rPr lang="lv-LV"/>
                      <a:t>Atpūta,kultūra, </a:t>
                    </a:r>
                    <a:r>
                      <a:rPr lang="lv-LV" smtClean="0"/>
                      <a:t>reliģija</a:t>
                    </a:r>
                    <a:r>
                      <a:rPr lang="lv-LV" baseline="0" smtClean="0"/>
                      <a:t> </a:t>
                    </a:r>
                    <a:r>
                      <a:rPr lang="lv-LV" smtClean="0"/>
                      <a:t>2 384 694</a:t>
                    </a:r>
                    <a:r>
                      <a:rPr lang="lv-LV"/>
                      <a:t>; 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650422185598893"/>
                  <c:y val="-0.28214563759240241"/>
                </c:manualLayout>
              </c:layout>
              <c:tx>
                <c:rich>
                  <a:bodyPr/>
                  <a:lstStyle/>
                  <a:p>
                    <a:r>
                      <a:rPr lang="en-US" baseline="0" err="1"/>
                      <a:t>Izglītība</a:t>
                    </a:r>
                    <a:r>
                      <a:rPr lang="en-US" baseline="0" smtClean="0"/>
                      <a:t>;</a:t>
                    </a:r>
                  </a:p>
                  <a:p>
                    <a:r>
                      <a:rPr lang="en-US" baseline="0" smtClean="0"/>
                      <a:t> 12 419 980; </a:t>
                    </a:r>
                    <a:r>
                      <a:rPr lang="en-US" baseline="0"/>
                      <a:t>46%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.16683522877799903"/>
                  <c:y val="0.14016321819621452"/>
                </c:manualLayout>
              </c:layout>
              <c:tx>
                <c:rich>
                  <a:bodyPr/>
                  <a:lstStyle/>
                  <a:p>
                    <a:r>
                      <a:rPr lang="en-US" baseline="0" err="1" smtClean="0"/>
                      <a:t>Soc.aizsardzība</a:t>
                    </a:r>
                    <a:r>
                      <a:rPr lang="en-US" baseline="0"/>
                      <a:t>, </a:t>
                    </a:r>
                    <a:r>
                      <a:rPr lang="en-US" baseline="0" smtClean="0"/>
                      <a:t>soc.iestādes</a:t>
                    </a:r>
                  </a:p>
                  <a:p>
                    <a:r>
                      <a:rPr lang="en-US" baseline="0" smtClean="0"/>
                      <a:t> 3 996 093</a:t>
                    </a:r>
                    <a:r>
                      <a:rPr lang="en-US" baseline="0"/>
                      <a:t>; </a:t>
                    </a:r>
                    <a:r>
                      <a:rPr lang="en-US" baseline="0" smtClean="0"/>
                      <a:t>14,9%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36706281884595404"/>
                  <c:y val="9.6245317684436393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  <a:r>
                      <a:rPr lang="en-US" smtClean="0"/>
                      <a:t>Aizsardzība </a:t>
                    </a:r>
                    <a:r>
                      <a:rPr lang="en-US"/>
                      <a:t>1000; 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21613865294428566"/>
                  <c:y val="-3.97389510618223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Vides </a:t>
                    </a:r>
                    <a:r>
                      <a:rPr lang="en-US" smtClean="0"/>
                      <a:t>aizsardzība </a:t>
                    </a:r>
                    <a:r>
                      <a:rPr lang="en-US"/>
                      <a:t>4060; 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0494799118840893E-2"/>
                  <c:y val="-6.1850714763036281E-2"/>
                </c:manualLayout>
              </c:layout>
              <c:tx>
                <c:rich>
                  <a:bodyPr/>
                  <a:lstStyle/>
                  <a:p>
                    <a:r>
                      <a:rPr lang="en-US" baseline="0" err="1"/>
                      <a:t>Veselība</a:t>
                    </a:r>
                    <a:r>
                      <a:rPr lang="en-US" baseline="0"/>
                      <a:t>; </a:t>
                    </a:r>
                    <a:r>
                      <a:rPr lang="en-US" baseline="0" smtClean="0"/>
                      <a:t>121 519 0,4%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>
                    <a:solidFill>
                      <a:sysClr val="windowText" lastClr="000000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'2016.izdev.'!$A$7:$A$16</c:f>
              <c:strCache>
                <c:ptCount val="10"/>
                <c:pt idx="0">
                  <c:v>Pašv.teritoriju un mājokļu apsaimn.</c:v>
                </c:pt>
                <c:pt idx="1">
                  <c:v>Vispārējie valdības dienesti</c:v>
                </c:pt>
                <c:pt idx="3">
                  <c:v>Ekonomiskā darbība</c:v>
                </c:pt>
                <c:pt idx="4">
                  <c:v>Atpūta,kultūra, reliģija</c:v>
                </c:pt>
                <c:pt idx="5">
                  <c:v>Izglītība</c:v>
                </c:pt>
                <c:pt idx="6">
                  <c:v>Soc.aizsardzība, soc.iestādes</c:v>
                </c:pt>
                <c:pt idx="7">
                  <c:v> Aizsardzība</c:v>
                </c:pt>
                <c:pt idx="8">
                  <c:v>Vides aizsardzība</c:v>
                </c:pt>
                <c:pt idx="9">
                  <c:v>Veselība</c:v>
                </c:pt>
              </c:strCache>
            </c:strRef>
          </c:cat>
          <c:val>
            <c:numRef>
              <c:f>'2016.izdev.'!$B$7:$B$16</c:f>
              <c:numCache>
                <c:formatCode>General</c:formatCode>
                <c:ptCount val="10"/>
                <c:pt idx="0">
                  <c:v>2885831</c:v>
                </c:pt>
                <c:pt idx="1">
                  <c:v>3669660</c:v>
                </c:pt>
                <c:pt idx="3">
                  <c:v>1322809</c:v>
                </c:pt>
                <c:pt idx="4">
                  <c:v>2384694</c:v>
                </c:pt>
                <c:pt idx="5">
                  <c:v>12407380</c:v>
                </c:pt>
                <c:pt idx="6">
                  <c:v>3996093</c:v>
                </c:pt>
                <c:pt idx="7">
                  <c:v>1000</c:v>
                </c:pt>
                <c:pt idx="8">
                  <c:v>4060</c:v>
                </c:pt>
                <c:pt idx="9">
                  <c:v>121519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484908717513235E-2"/>
          <c:y val="7.2290182043265039E-2"/>
          <c:w val="0.96885218091236058"/>
          <c:h val="0.9253951358345804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23502088801399826"/>
                  <c:y val="3.6962306794983961E-2"/>
                </c:manualLayout>
              </c:layout>
              <c:tx>
                <c:rich>
                  <a:bodyPr/>
                  <a:lstStyle/>
                  <a:p>
                    <a:r>
                      <a:rPr lang="pt-BR" b="1"/>
                      <a:t>Pagastu </a:t>
                    </a:r>
                    <a:r>
                      <a:rPr lang="pt-BR" b="1" smtClean="0"/>
                      <a:t>pārvaldes</a:t>
                    </a:r>
                    <a:r>
                      <a:rPr lang="pt-BR" b="1" baseline="0" smtClean="0"/>
                      <a:t> </a:t>
                    </a:r>
                  </a:p>
                  <a:p>
                    <a:r>
                      <a:rPr lang="pt-BR" b="1" smtClean="0"/>
                      <a:t>12 858 821</a:t>
                    </a:r>
                    <a:r>
                      <a:rPr lang="pt-BR" b="1"/>
                      <a:t>; 48%</a:t>
                    </a:r>
                    <a:endParaRPr lang="pt-BR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718372876061075"/>
                  <c:y val="-0.20736783214563462"/>
                </c:manualLayout>
              </c:layout>
              <c:tx>
                <c:rich>
                  <a:bodyPr/>
                  <a:lstStyle/>
                  <a:p>
                    <a:r>
                      <a:rPr lang="pt-BR" b="1"/>
                      <a:t>Novada  administrācija </a:t>
                    </a:r>
                    <a:r>
                      <a:rPr lang="pt-BR" b="1" smtClean="0"/>
                      <a:t>10 267 720</a:t>
                    </a:r>
                    <a:r>
                      <a:rPr lang="pt-BR" b="1"/>
                      <a:t>; 38%</a:t>
                    </a:r>
                    <a:endParaRPr lang="pt-BR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8447083987367741"/>
                  <c:y val="4.331185423841796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Iestādes (3int.sk.,1sporta sk,3 soc.iest.) </a:t>
                    </a:r>
                    <a:endParaRPr lang="en-US" b="1" smtClean="0"/>
                  </a:p>
                  <a:p>
                    <a:r>
                      <a:rPr lang="en-US" b="1" smtClean="0"/>
                      <a:t>3 666 505</a:t>
                    </a:r>
                    <a:r>
                      <a:rPr lang="en-US" b="1"/>
                      <a:t>; 14%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'Izdev. pa iestādēm'!$A$6:$A$8</c:f>
              <c:strCache>
                <c:ptCount val="3"/>
                <c:pt idx="0">
                  <c:v>Pagastu pārvaldes</c:v>
                </c:pt>
                <c:pt idx="1">
                  <c:v>Novada dome</c:v>
                </c:pt>
                <c:pt idx="2">
                  <c:v>Iestādes (3int.sk.,1sporta sk,3 soc.iest.)</c:v>
                </c:pt>
              </c:strCache>
            </c:strRef>
          </c:cat>
          <c:val>
            <c:numRef>
              <c:f>'Izdev. pa iestādēm'!$B$6:$B$8</c:f>
              <c:numCache>
                <c:formatCode>General</c:formatCode>
                <c:ptCount val="3"/>
                <c:pt idx="0">
                  <c:v>12858821</c:v>
                </c:pt>
                <c:pt idx="1">
                  <c:v>10267720</c:v>
                </c:pt>
                <c:pt idx="2">
                  <c:v>3666505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lv-L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076311321463273E-2"/>
          <c:y val="8.96506755601163E-2"/>
          <c:w val="0.84266584299265856"/>
          <c:h val="0.8206986488797674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4.3399349539790667E-2"/>
                  <c:y val="9.2082964068597721E-4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Vispārējie valdības </a:t>
                    </a:r>
                    <a:r>
                      <a:rPr lang="en-US" smtClean="0"/>
                      <a:t>dienesti</a:t>
                    </a:r>
                    <a:r>
                      <a:rPr lang="en-US" baseline="0" smtClean="0"/>
                      <a:t> </a:t>
                    </a:r>
                    <a:r>
                      <a:rPr lang="en-US" smtClean="0"/>
                      <a:t>1 631 960</a:t>
                    </a:r>
                    <a:r>
                      <a:rPr lang="en-US"/>
                      <a:t>; 16%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sv-SE"/>
                      <a:t>Ekonomiskā </a:t>
                    </a:r>
                    <a:r>
                      <a:rPr lang="sv-SE" smtClean="0"/>
                      <a:t>darbība 474 995</a:t>
                    </a:r>
                    <a:r>
                      <a:rPr lang="sv-SE"/>
                      <a:t>; 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368210416161513"/>
                  <c:y val="-0.3236281689312779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Izglītība 4  989 187</a:t>
                    </a:r>
                    <a:r>
                      <a:rPr lang="en-US"/>
                      <a:t>; 49%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15187168459696185"/>
                  <c:y val="9.0643593344775161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 Sociālā aizsardzība</a:t>
                    </a:r>
                    <a:r>
                      <a:rPr lang="en-US" baseline="0" smtClean="0"/>
                      <a:t> </a:t>
                    </a:r>
                  </a:p>
                  <a:p>
                    <a:r>
                      <a:rPr lang="en-US" smtClean="0"/>
                      <a:t> 2 583 889</a:t>
                    </a:r>
                    <a:r>
                      <a:rPr lang="en-US"/>
                      <a:t>; 25%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2024172505179154"/>
                  <c:y val="8.3333355205605041E-4"/>
                </c:manualLayout>
              </c:layout>
              <c:tx>
                <c:rich>
                  <a:bodyPr/>
                  <a:lstStyle/>
                  <a:p>
                    <a:r>
                      <a:rPr lang="lv-LV" smtClean="0"/>
                      <a:t> Pašvald.teritor </a:t>
                    </a:r>
                    <a:r>
                      <a:rPr lang="lv-LV"/>
                      <a:t>un mājokļu </a:t>
                    </a:r>
                    <a:r>
                      <a:rPr lang="lv-LV" smtClean="0"/>
                      <a:t>apsaimniekošana</a:t>
                    </a:r>
                  </a:p>
                  <a:p>
                    <a:r>
                      <a:rPr lang="lv-LV" smtClean="0"/>
                      <a:t> 324 997</a:t>
                    </a:r>
                    <a:r>
                      <a:rPr lang="lv-LV"/>
                      <a:t>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301018787382281E-2"/>
                  <c:y val="-3.116633238490601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'Novada administr.izdev.'!$A$8:$A$15</c:f>
              <c:strCache>
                <c:ptCount val="8"/>
                <c:pt idx="0">
                  <c:v>Vispārējie valdības dienesti</c:v>
                </c:pt>
                <c:pt idx="2">
                  <c:v>Ekonomiskā darbība</c:v>
                </c:pt>
                <c:pt idx="3">
                  <c:v>Atpūta,kultūra,reliģija</c:v>
                </c:pt>
                <c:pt idx="4">
                  <c:v>Izglītība</c:v>
                </c:pt>
                <c:pt idx="5">
                  <c:v>Sociālā aizsardzība</c:v>
                </c:pt>
                <c:pt idx="6">
                  <c:v>Pašvald.teritor un mājokļu apsaimniekošana</c:v>
                </c:pt>
                <c:pt idx="7">
                  <c:v> Aizsardzība</c:v>
                </c:pt>
              </c:strCache>
            </c:strRef>
          </c:cat>
          <c:val>
            <c:numRef>
              <c:f>'Novada administr.izdev.'!$B$8:$B$15</c:f>
              <c:numCache>
                <c:formatCode>General</c:formatCode>
                <c:ptCount val="8"/>
                <c:pt idx="0">
                  <c:v>1631960</c:v>
                </c:pt>
                <c:pt idx="2">
                  <c:v>474995</c:v>
                </c:pt>
                <c:pt idx="3">
                  <c:v>261692</c:v>
                </c:pt>
                <c:pt idx="4">
                  <c:v>4989187</c:v>
                </c:pt>
                <c:pt idx="5">
                  <c:v>2583889</c:v>
                </c:pt>
                <c:pt idx="6">
                  <c:v>324997</c:v>
                </c:pt>
                <c:pt idx="7">
                  <c:v>1000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8.7910542432195982E-2"/>
                  <c:y val="-0.34268515348624901"/>
                </c:manualLayout>
              </c:layout>
              <c:tx>
                <c:rich>
                  <a:bodyPr/>
                  <a:lstStyle/>
                  <a:p>
                    <a:r>
                      <a:rPr lang="en-US" err="1"/>
                      <a:t>Izpildvaras</a:t>
                    </a:r>
                    <a:r>
                      <a:rPr lang="en-US"/>
                      <a:t> un </a:t>
                    </a:r>
                    <a:r>
                      <a:rPr lang="en-US" err="1"/>
                      <a:t>likumdošanas</a:t>
                    </a:r>
                    <a:r>
                      <a:rPr lang="en-US"/>
                      <a:t> </a:t>
                    </a:r>
                    <a:r>
                      <a:rPr lang="en-US" err="1"/>
                      <a:t>varas</a:t>
                    </a:r>
                    <a:r>
                      <a:rPr lang="en-US"/>
                      <a:t> </a:t>
                    </a:r>
                    <a:r>
                      <a:rPr lang="en-US" err="1"/>
                      <a:t>institūcijas</a:t>
                    </a:r>
                    <a:r>
                      <a:rPr lang="en-US" smtClean="0"/>
                      <a:t>;</a:t>
                    </a:r>
                  </a:p>
                  <a:p>
                    <a:r>
                      <a:rPr lang="en-US" smtClean="0"/>
                      <a:t> 1 481 088</a:t>
                    </a:r>
                    <a:r>
                      <a:rPr lang="en-US"/>
                      <a:t>; 91%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0005925267562866E-2"/>
                  <c:y val="6.601339034259652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Pašvald.budž.iekš.valsts parāda darījumi (b</a:t>
                    </a:r>
                    <a:r>
                      <a:rPr lang="en-US" smtClean="0"/>
                      <a:t>.%)</a:t>
                    </a:r>
                    <a:r>
                      <a:rPr lang="en-US" baseline="0" smtClean="0"/>
                      <a:t> </a:t>
                    </a:r>
                  </a:p>
                  <a:p>
                    <a:r>
                      <a:rPr lang="en-US" smtClean="0"/>
                      <a:t>39 094</a:t>
                    </a:r>
                    <a:r>
                      <a:rPr lang="en-US"/>
                      <a:t>; 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1649214902047925"/>
                  <c:y val="-2.7892070767041404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 Pārējie </a:t>
                    </a:r>
                    <a:r>
                      <a:rPr lang="en-US"/>
                      <a:t>citur nekl.v.rakst.transferti </a:t>
                    </a:r>
                    <a:r>
                      <a:rPr lang="en-US" smtClean="0"/>
                      <a:t>RSEZ</a:t>
                    </a:r>
                    <a:r>
                      <a:rPr lang="en-US" baseline="0" smtClean="0"/>
                      <a:t> </a:t>
                    </a:r>
                    <a:r>
                      <a:rPr lang="en-US" smtClean="0"/>
                      <a:t>40 250</a:t>
                    </a:r>
                    <a:r>
                      <a:rPr lang="en-US"/>
                      <a:t>; 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37872196299176636"/>
                  <c:y val="1.201037848012537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Pārējie citur nekl.v.rakst.transferti (neparedz.gad.); </a:t>
                    </a:r>
                    <a:r>
                      <a:rPr lang="en-US" smtClean="0"/>
                      <a:t>71 528</a:t>
                    </a:r>
                    <a:r>
                      <a:rPr lang="en-US"/>
                      <a:t>; 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/>
                </a:pPr>
                <a:endParaRPr lang="lv-LV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12700"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Visp.vald.dienesti!$A$10:$A$13</c:f>
              <c:strCache>
                <c:ptCount val="4"/>
                <c:pt idx="0">
                  <c:v>Izpildvaras un likumdošanas varas institūcijas</c:v>
                </c:pt>
                <c:pt idx="1">
                  <c:v>Pašvald.budž.iekš.valsts parāda darījumi (b.%)</c:v>
                </c:pt>
                <c:pt idx="2">
                  <c:v>Pārējie citur nekl.v.rakst.transferti RSEZ</c:v>
                </c:pt>
                <c:pt idx="3">
                  <c:v>Pārējie citur nekl.v.rakst.transferti (neparedz.gad.)</c:v>
                </c:pt>
              </c:strCache>
            </c:strRef>
          </c:cat>
          <c:val>
            <c:numRef>
              <c:f>Visp.vald.dienesti!$B$10:$B$13</c:f>
              <c:numCache>
                <c:formatCode>General</c:formatCode>
                <c:ptCount val="4"/>
                <c:pt idx="0">
                  <c:v>1481088</c:v>
                </c:pt>
                <c:pt idx="1">
                  <c:v>39094</c:v>
                </c:pt>
                <c:pt idx="2">
                  <c:v>40250</c:v>
                </c:pt>
                <c:pt idx="3">
                  <c:v>71528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200"/>
      </a:pPr>
      <a:endParaRPr lang="lv-L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0.68333</cdr:x>
      <cdr:y>0.32465</cdr:y>
    </cdr:from>
    <cdr:to>
      <cdr:x>0.88333</cdr:x>
      <cdr:y>0.48785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60286" y="1283311"/>
          <a:ext cx="1042035" cy="645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0.68333</cdr:x>
      <cdr:y>0.32465</cdr:y>
    </cdr:from>
    <cdr:to>
      <cdr:x>0.88333</cdr:x>
      <cdr:y>0.48785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60286" y="1283311"/>
          <a:ext cx="1042035" cy="645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0.68333</cdr:x>
      <cdr:y>0.32465</cdr:y>
    </cdr:from>
    <cdr:to>
      <cdr:x>0.88333</cdr:x>
      <cdr:y>0.48785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560286" y="1283311"/>
          <a:ext cx="1042035" cy="645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A1509-847C-4305-9524-A484EBB0DCAC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D5641-BE0B-4931-813D-CFA724DE84B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2291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0B2DF-E4D8-41C5-96A2-D02272B9679B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FB14F-B6AF-49EB-B685-114C5247C0E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04574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B14F-B6AF-49EB-B685-114C5247C0EB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41861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Rediģēt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827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316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82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671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401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0243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3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0720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7047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592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Rediģēt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662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Rediģēt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2A955-BC25-4978-9C2E-EAF06C1852E5}" type="datetimeFigureOut">
              <a:rPr lang="lv-LV" smtClean="0"/>
              <a:t>29.01.2016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C6FEE-86DA-4862-A98A-604A2EBEFEA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1128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Rezekne gerb_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825" y="315913"/>
            <a:ext cx="5084763" cy="622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9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7134765"/>
              </p:ext>
            </p:extLst>
          </p:nvPr>
        </p:nvGraphicFramePr>
        <p:xfrm>
          <a:off x="1115616" y="1276349"/>
          <a:ext cx="7128792" cy="52489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Virsrakst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20080"/>
          </a:xfrm>
        </p:spPr>
        <p:txBody>
          <a:bodyPr>
            <a:noAutofit/>
          </a:bodyPr>
          <a:lstStyle/>
          <a:p>
            <a:r>
              <a:rPr lang="lv-LV" sz="2400" b="1" smtClean="0"/>
              <a:t>Internātskolu, sporta skolas un sociālās aprūpes iestāžu pamatbudžeta izdevumu apjoms 2016.g.</a:t>
            </a:r>
            <a:br>
              <a:rPr lang="lv-LV" sz="2400" b="1" smtClean="0"/>
            </a:br>
            <a:r>
              <a:rPr lang="lv-LV" sz="2400" b="1" smtClean="0"/>
              <a:t>3 666 505 EUR</a:t>
            </a:r>
            <a:endParaRPr lang="lv-LV" sz="2400" b="1"/>
          </a:p>
        </p:txBody>
      </p:sp>
    </p:spTree>
    <p:extLst>
      <p:ext uri="{BB962C8B-B14F-4D97-AF65-F5344CB8AC3E}">
        <p14:creationId xmlns:p14="http://schemas.microsoft.com/office/powerpoint/2010/main" val="41412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b="1" smtClean="0"/>
              <a:t>Pamatbudžeta izdevumu apjoms  milj. EUR 2013.g.,2014.g., 2015.g. un plāns 2016.g.</a:t>
            </a:r>
            <a:endParaRPr lang="lv-LV" sz="2800" b="1"/>
          </a:p>
        </p:txBody>
      </p:sp>
      <p:graphicFrame>
        <p:nvGraphicFramePr>
          <p:cNvPr id="5" name="Diagram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488217"/>
              </p:ext>
            </p:extLst>
          </p:nvPr>
        </p:nvGraphicFramePr>
        <p:xfrm>
          <a:off x="323528" y="1916832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3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364902"/>
          </a:xfrm>
        </p:spPr>
        <p:txBody>
          <a:bodyPr>
            <a:normAutofit fontScale="90000"/>
          </a:bodyPr>
          <a:lstStyle/>
          <a:p>
            <a:pPr algn="l"/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600" b="1" smtClean="0"/>
              <a:t>                Speciālais budžets 2016.g</a:t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100" b="1"/>
              <a:t>Ieņēmumi 1 316 </a:t>
            </a:r>
            <a:r>
              <a:rPr lang="lv-LV" sz="3100" b="1" smtClean="0"/>
              <a:t>255                    Izdevumi </a:t>
            </a:r>
            <a:r>
              <a:rPr lang="lv-LV" sz="3100" b="1"/>
              <a:t>1 981 </a:t>
            </a:r>
            <a:r>
              <a:rPr lang="lv-LV" sz="3100" b="1" smtClean="0"/>
              <a:t>880</a:t>
            </a:r>
            <a:r>
              <a:rPr lang="lv-LV" sz="3100" b="1"/>
              <a:t/>
            </a:r>
            <a:br>
              <a:rPr lang="lv-LV" sz="3100" b="1"/>
            </a:br>
            <a:r>
              <a:rPr lang="lv-LV" sz="3100" b="1" smtClean="0"/>
              <a:t>                                                          </a:t>
            </a:r>
            <a:r>
              <a:rPr lang="lv-LV" sz="1800" b="1" smtClean="0"/>
              <a:t>(naudas līdz. atlikums 665 625 EUR)</a:t>
            </a:r>
            <a:r>
              <a:rPr lang="lv-LV" sz="1800" b="1"/>
              <a:t/>
            </a:r>
            <a:br>
              <a:rPr lang="lv-LV" sz="1800" b="1"/>
            </a:br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3600" b="1"/>
              <a:t/>
            </a:r>
            <a:br>
              <a:rPr lang="lv-LV" sz="3600" b="1"/>
            </a:br>
            <a:r>
              <a:rPr lang="lv-LV" sz="3600" b="1" smtClean="0"/>
              <a:t/>
            </a:r>
            <a:br>
              <a:rPr lang="lv-LV" sz="3600" b="1" smtClean="0"/>
            </a:br>
            <a:r>
              <a:rPr lang="lv-LV" sz="2700" b="1"/>
              <a:t/>
            </a:r>
            <a:br>
              <a:rPr lang="lv-LV" sz="2700" b="1"/>
            </a:br>
            <a:r>
              <a:rPr lang="lv-LV" sz="2700" b="1" smtClean="0"/>
              <a:t/>
            </a:r>
            <a:br>
              <a:rPr lang="lv-LV" sz="2700" b="1" smtClean="0"/>
            </a:br>
            <a:endParaRPr lang="lv-LV" sz="2700" b="1"/>
          </a:p>
        </p:txBody>
      </p:sp>
      <p:graphicFrame>
        <p:nvGraphicFramePr>
          <p:cNvPr id="5" name="Diagram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510200"/>
              </p:ext>
            </p:extLst>
          </p:nvPr>
        </p:nvGraphicFramePr>
        <p:xfrm>
          <a:off x="251520" y="2348880"/>
          <a:ext cx="446449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3501979"/>
              </p:ext>
            </p:extLst>
          </p:nvPr>
        </p:nvGraphicFramePr>
        <p:xfrm>
          <a:off x="4283968" y="2348880"/>
          <a:ext cx="48600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6689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073388"/>
              </p:ext>
            </p:extLst>
          </p:nvPr>
        </p:nvGraphicFramePr>
        <p:xfrm>
          <a:off x="467543" y="1600200"/>
          <a:ext cx="3950667" cy="4679948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2287126"/>
                <a:gridCol w="1663541"/>
              </a:tblGrid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Audriņu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36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847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Bērzgales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19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347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Čornajas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48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945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Dricānu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23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122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Feimaņu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18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842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Gaigalavas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31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645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Griškānu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39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842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Ilzeskalna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25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539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Kantinieku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 </a:t>
                      </a:r>
                      <a:r>
                        <a:rPr lang="lv-LV" sz="1600" b="1" i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20</a:t>
                      </a:r>
                      <a:r>
                        <a:rPr lang="lv-LV" sz="1600" b="1" i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427</a:t>
                      </a:r>
                      <a:endParaRPr lang="lv-LV" sz="1600" b="1" i="1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Kaunatas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68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051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Lendžu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214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Lūznavas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33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537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Maltas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 49 364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</a:tbl>
          </a:graphicData>
        </a:graphic>
      </p:graphicFrame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453525"/>
              </p:ext>
            </p:extLst>
          </p:nvPr>
        </p:nvGraphicFramePr>
        <p:xfrm>
          <a:off x="4572000" y="1556797"/>
          <a:ext cx="4320480" cy="50092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4520"/>
                <a:gridCol w="1925960"/>
              </a:tblGrid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Mākoņkalna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      33 275</a:t>
                      </a:r>
                      <a:endParaRPr lang="lv-LV" sz="1600" b="1" i="1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Nagļu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16 430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Nautrēnu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880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Ozolaines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040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Ozolmuižas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19 782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Pušas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       </a:t>
                      </a:r>
                      <a:r>
                        <a:rPr lang="lv-LV" sz="1600" b="1" i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19</a:t>
                      </a:r>
                      <a:r>
                        <a:rPr lang="lv-LV" sz="1600" b="1" i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258</a:t>
                      </a:r>
                      <a:endParaRPr lang="lv-LV" sz="1600" b="1" i="1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Rikavas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894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Sakstagala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47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654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Silmalas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  75 873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Stoļerovas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21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504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Stružānu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8 605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5844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Vērēmu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36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671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62400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i="0" u="none" strike="noStrike" noProof="1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Pavisam</a:t>
                      </a:r>
                      <a:endParaRPr lang="lv-LV" sz="1600" b="1" i="0" u="none" strike="noStrike" noProof="1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b="1" u="none" strike="noStrike" noProof="1" smtClean="0">
                          <a:solidFill>
                            <a:schemeClr val="tx1"/>
                          </a:solidFill>
                          <a:effectLst/>
                        </a:rPr>
                        <a:t>Rezerve</a:t>
                      </a:r>
                      <a:r>
                        <a:rPr lang="lv-LV" sz="20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lv-LV" sz="1600" b="1" u="none" strike="noStrike" noProof="1" smtClean="0">
                          <a:solidFill>
                            <a:schemeClr val="tx1"/>
                          </a:solidFill>
                          <a:effectLst/>
                        </a:rPr>
                        <a:t>206 647</a:t>
                      </a:r>
                    </a:p>
                    <a:p>
                      <a:pPr algn="ctr" fontAlgn="b"/>
                      <a:r>
                        <a:rPr lang="lv-LV" sz="2000" b="1" i="0" u="none" strike="noStrike" noProof="1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1</a:t>
                      </a:r>
                      <a:r>
                        <a:rPr lang="lv-LV" sz="2000" b="1" i="0" u="none" strike="noStrike" baseline="0" noProof="1" smtClean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 033 235</a:t>
                      </a:r>
                      <a:endParaRPr lang="lv-LV" sz="2000" b="1" i="0" u="none" strike="noStrike" noProof="1">
                        <a:solidFill>
                          <a:srgbClr val="0070C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smtClean="0"/>
              <a:t>2016.gada speciālā budžeta autoceļu fonda līdzekļu sadalījums  pagastu pārvaldēm 1 033 235 EUR</a:t>
            </a:r>
            <a:endParaRPr lang="lv-LV" sz="2800" b="1"/>
          </a:p>
        </p:txBody>
      </p:sp>
    </p:spTree>
    <p:extLst>
      <p:ext uri="{BB962C8B-B14F-4D97-AF65-F5344CB8AC3E}">
        <p14:creationId xmlns:p14="http://schemas.microsoft.com/office/powerpoint/2010/main" val="419176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40960" cy="5818658"/>
          </a:xfrm>
        </p:spPr>
        <p:txBody>
          <a:bodyPr>
            <a:normAutofit/>
          </a:bodyPr>
          <a:lstStyle/>
          <a:p>
            <a: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Paldies par uzmanību</a:t>
            </a:r>
            <a:b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Novada domes priekšsēdētājs  </a:t>
            </a:r>
            <a:br>
              <a:rPr lang="lv-LV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600" b="1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M.Švarcs</a:t>
            </a:r>
            <a:endParaRPr lang="lv-LV" sz="36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01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 flipV="1">
            <a:off x="-1044624" y="6858000"/>
            <a:ext cx="11017224" cy="315416"/>
          </a:xfrm>
        </p:spPr>
        <p:txBody>
          <a:bodyPr>
            <a:noAutofit/>
          </a:bodyPr>
          <a:lstStyle/>
          <a:p>
            <a:endParaRPr lang="lv-LV" sz="80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Virsraksts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Rēzeknes novada pašvaldības</a:t>
            </a:r>
            <a:b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pamatbudžets 2016.gadam</a:t>
            </a:r>
            <a:br>
              <a:rPr lang="lv-LV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v-LV" b="1"/>
          </a:p>
        </p:txBody>
      </p:sp>
    </p:spTree>
    <p:extLst>
      <p:ext uri="{BB962C8B-B14F-4D97-AF65-F5344CB8AC3E}">
        <p14:creationId xmlns:p14="http://schemas.microsoft.com/office/powerpoint/2010/main" val="196989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sz="3200" b="1" dirty="0" smtClean="0"/>
              <a:t>Rēzeknes novada pašvaldības konsolidētā 2016.g.</a:t>
            </a:r>
            <a:br>
              <a:rPr lang="lv-LV" sz="3200" b="1" dirty="0" smtClean="0"/>
            </a:br>
            <a:r>
              <a:rPr lang="lv-LV" sz="3200" b="1" dirty="0" smtClean="0"/>
              <a:t>pamatbudžeta ieņēmumi 25 623 994 EUR</a:t>
            </a:r>
            <a:endParaRPr lang="lv-LV" sz="3200" b="1" dirty="0"/>
          </a:p>
        </p:txBody>
      </p:sp>
      <p:graphicFrame>
        <p:nvGraphicFramePr>
          <p:cNvPr id="4" name="Satura vietturi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25999"/>
              </p:ext>
            </p:extLst>
          </p:nvPr>
        </p:nvGraphicFramePr>
        <p:xfrm>
          <a:off x="-252536" y="1340768"/>
          <a:ext cx="1072919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813701"/>
              </p:ext>
            </p:extLst>
          </p:nvPr>
        </p:nvGraphicFramePr>
        <p:xfrm>
          <a:off x="755576" y="1552574"/>
          <a:ext cx="7560840" cy="5188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980360"/>
              </p:ext>
            </p:extLst>
          </p:nvPr>
        </p:nvGraphicFramePr>
        <p:xfrm>
          <a:off x="1115616" y="1593403"/>
          <a:ext cx="6912768" cy="5188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410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857832"/>
              </p:ext>
            </p:extLst>
          </p:nvPr>
        </p:nvGraphicFramePr>
        <p:xfrm>
          <a:off x="683568" y="1628800"/>
          <a:ext cx="7992888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000" smtClean="0"/>
              <a:t> </a:t>
            </a:r>
            <a:endParaRPr lang="lv-LV" sz="2000"/>
          </a:p>
        </p:txBody>
      </p:sp>
      <p:sp>
        <p:nvSpPr>
          <p:cNvPr id="6" name="Teksta vietturis 5"/>
          <p:cNvSpPr>
            <a:spLocks noGrp="1"/>
          </p:cNvSpPr>
          <p:nvPr>
            <p:ph type="body" idx="1"/>
          </p:nvPr>
        </p:nvSpPr>
        <p:spPr>
          <a:xfrm>
            <a:off x="395536" y="332657"/>
            <a:ext cx="8424935" cy="1080119"/>
          </a:xfrm>
        </p:spPr>
        <p:txBody>
          <a:bodyPr>
            <a:normAutofit fontScale="77500" lnSpcReduction="20000"/>
          </a:bodyPr>
          <a:lstStyle/>
          <a:p>
            <a:r>
              <a:rPr lang="lv-LV" sz="2600" b="1" dirty="0" smtClean="0">
                <a:solidFill>
                  <a:schemeClr val="tx1"/>
                </a:solidFill>
              </a:rPr>
              <a:t>Rēzeknes novada pašvaldības konsolidētā 2016.gadapamatbudžeta izdevumi </a:t>
            </a:r>
          </a:p>
          <a:p>
            <a:r>
              <a:rPr lang="lv-LV" sz="2600" b="1" dirty="0" smtClean="0">
                <a:solidFill>
                  <a:schemeClr val="tx1"/>
                </a:solidFill>
              </a:rPr>
              <a:t>                                       26 793 046 EUR                            </a:t>
            </a:r>
          </a:p>
          <a:p>
            <a:pPr algn="ctr"/>
            <a:r>
              <a:rPr lang="lv-LV" b="1" dirty="0" smtClean="0">
                <a:solidFill>
                  <a:schemeClr val="tx1"/>
                </a:solidFill>
              </a:rPr>
              <a:t>  </a:t>
            </a:r>
            <a:r>
              <a:rPr lang="lv-LV" sz="1700" dirty="0" smtClean="0">
                <a:solidFill>
                  <a:schemeClr val="tx1"/>
                </a:solidFill>
              </a:rPr>
              <a:t>(naudas </a:t>
            </a:r>
            <a:r>
              <a:rPr lang="lv-LV" sz="1700" dirty="0" err="1" smtClean="0">
                <a:solidFill>
                  <a:schemeClr val="tx1"/>
                </a:solidFill>
              </a:rPr>
              <a:t>līdz.atlikums</a:t>
            </a:r>
            <a:r>
              <a:rPr lang="lv-LV" sz="1700" dirty="0" smtClean="0">
                <a:solidFill>
                  <a:schemeClr val="tx1"/>
                </a:solidFill>
              </a:rPr>
              <a:t> </a:t>
            </a:r>
            <a:r>
              <a:rPr lang="lv-LV" sz="1700" b="1" dirty="0" smtClean="0">
                <a:solidFill>
                  <a:schemeClr val="tx1"/>
                </a:solidFill>
              </a:rPr>
              <a:t>1 408 374 </a:t>
            </a:r>
            <a:r>
              <a:rPr lang="lv-LV" sz="1700" dirty="0" smtClean="0">
                <a:solidFill>
                  <a:schemeClr val="tx1"/>
                </a:solidFill>
              </a:rPr>
              <a:t>EUR ,  kredīta dzēšana </a:t>
            </a:r>
            <a:r>
              <a:rPr lang="lv-LV" sz="1700" b="1" dirty="0" smtClean="0">
                <a:solidFill>
                  <a:schemeClr val="tx1"/>
                </a:solidFill>
              </a:rPr>
              <a:t>239322 </a:t>
            </a:r>
            <a:r>
              <a:rPr lang="lv-LV" sz="1700" dirty="0" smtClean="0">
                <a:solidFill>
                  <a:schemeClr val="tx1"/>
                </a:solidFill>
              </a:rPr>
              <a:t>EUR  </a:t>
            </a:r>
            <a:r>
              <a:rPr lang="lv-LV" b="1" dirty="0" smtClean="0">
                <a:solidFill>
                  <a:schemeClr val="tx1"/>
                </a:solidFill>
              </a:rPr>
              <a:t>)</a:t>
            </a:r>
            <a:endParaRPr lang="lv-L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9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23559"/>
              </p:ext>
            </p:extLst>
          </p:nvPr>
        </p:nvGraphicFramePr>
        <p:xfrm>
          <a:off x="1043608" y="1484784"/>
          <a:ext cx="727280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Virsraksts 4"/>
          <p:cNvSpPr>
            <a:spLocks noGrp="1"/>
          </p:cNvSpPr>
          <p:nvPr>
            <p:ph type="title"/>
          </p:nvPr>
        </p:nvSpPr>
        <p:spPr>
          <a:xfrm rot="10800000" flipV="1">
            <a:off x="323528" y="476672"/>
            <a:ext cx="8229600" cy="936104"/>
          </a:xfrm>
        </p:spPr>
        <p:txBody>
          <a:bodyPr>
            <a:noAutofit/>
          </a:bodyPr>
          <a:lstStyle/>
          <a:p>
            <a:r>
              <a:rPr lang="lv-LV" sz="2400" b="1" smtClean="0"/>
              <a:t>2016.gada novada konsolidētā pamatbudžeta izdevumu sadalījums pa iestādēm 26 793 046 EUR</a:t>
            </a:r>
            <a:endParaRPr lang="lv-LV" sz="2400" b="1"/>
          </a:p>
        </p:txBody>
      </p:sp>
    </p:spTree>
    <p:extLst>
      <p:ext uri="{BB962C8B-B14F-4D97-AF65-F5344CB8AC3E}">
        <p14:creationId xmlns:p14="http://schemas.microsoft.com/office/powerpoint/2010/main" val="5450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irsrakst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b="1" smtClean="0"/>
              <a:t>Rēzeknes novada administrācijas konsolidētā 2016.gada pamatbudžeta izdevumi 10 267 720 EUR</a:t>
            </a:r>
            <a:endParaRPr lang="lv-LV" sz="2400" b="1"/>
          </a:p>
        </p:txBody>
      </p:sp>
      <p:graphicFrame>
        <p:nvGraphicFramePr>
          <p:cNvPr id="4" name="Diagram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954010"/>
              </p:ext>
            </p:extLst>
          </p:nvPr>
        </p:nvGraphicFramePr>
        <p:xfrm>
          <a:off x="251520" y="1524000"/>
          <a:ext cx="8640959" cy="514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460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565212" y="332656"/>
            <a:ext cx="8229600" cy="1143000"/>
          </a:xfrm>
        </p:spPr>
        <p:txBody>
          <a:bodyPr>
            <a:noAutofit/>
          </a:bodyPr>
          <a:lstStyle/>
          <a:p>
            <a:r>
              <a:rPr lang="lv-LV" sz="2400" b="1" smtClean="0">
                <a:cs typeface="Times New Roman" panose="02020603050405020304" pitchFamily="18" charset="0"/>
              </a:rPr>
              <a:t>Novada</a:t>
            </a:r>
            <a:r>
              <a:rPr lang="lv-LV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b="1" smtClean="0">
                <a:cs typeface="Times New Roman" panose="02020603050405020304" pitchFamily="18" charset="0"/>
              </a:rPr>
              <a:t>administrācijas konsolidētā 2016g. pamatbudžeta izdevumu daļas vispārējie valdības dienesti atšifrējums </a:t>
            </a:r>
            <a:br>
              <a:rPr lang="lv-LV" sz="2400" b="1" smtClean="0">
                <a:cs typeface="Times New Roman" panose="02020603050405020304" pitchFamily="18" charset="0"/>
              </a:rPr>
            </a:br>
            <a:r>
              <a:rPr lang="lv-LV" sz="2400" b="1" smtClean="0">
                <a:cs typeface="Times New Roman" panose="02020603050405020304" pitchFamily="18" charset="0"/>
              </a:rPr>
              <a:t> 1 631 960 EUR</a:t>
            </a:r>
            <a:endParaRPr lang="lv-LV" sz="2400" b="1"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ma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6837823"/>
              </p:ext>
            </p:extLst>
          </p:nvPr>
        </p:nvGraphicFramePr>
        <p:xfrm>
          <a:off x="1043608" y="1570906"/>
          <a:ext cx="6480720" cy="5287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Taisns savienotājs 10"/>
          <p:cNvCxnSpPr/>
          <p:nvPr/>
        </p:nvCxnSpPr>
        <p:spPr>
          <a:xfrm flipH="1">
            <a:off x="4211960" y="2032395"/>
            <a:ext cx="936104" cy="4320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0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0578252"/>
              </p:ext>
            </p:extLst>
          </p:nvPr>
        </p:nvGraphicFramePr>
        <p:xfrm>
          <a:off x="323528" y="1412776"/>
          <a:ext cx="8479579" cy="5196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3200" b="1" smtClean="0"/>
              <a:t>2016.gada pagastu pārvalžu pamatbudžetu izdevumi 12 858 821 EUR</a:t>
            </a:r>
            <a:endParaRPr lang="lv-LV" sz="3200" b="1"/>
          </a:p>
        </p:txBody>
      </p:sp>
      <p:graphicFrame>
        <p:nvGraphicFramePr>
          <p:cNvPr id="5" name="Diagramma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701946"/>
              </p:ext>
            </p:extLst>
          </p:nvPr>
        </p:nvGraphicFramePr>
        <p:xfrm>
          <a:off x="755576" y="1412776"/>
          <a:ext cx="756084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m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680817"/>
              </p:ext>
            </p:extLst>
          </p:nvPr>
        </p:nvGraphicFramePr>
        <p:xfrm>
          <a:off x="467544" y="1628800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7783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13768"/>
              </p:ext>
            </p:extLst>
          </p:nvPr>
        </p:nvGraphicFramePr>
        <p:xfrm>
          <a:off x="467544" y="1600200"/>
          <a:ext cx="3950667" cy="4679948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2287126"/>
                <a:gridCol w="1663541"/>
              </a:tblGrid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Audriņu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440 911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Bērzgales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368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731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Čornajas pag.pārv.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487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270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Dricānu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515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378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Feimaņu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374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555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Gaigalavas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464 394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Griškānu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670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124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Ilzeskalna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296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118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Kantinieku  pag.pārv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       122</a:t>
                      </a:r>
                      <a:r>
                        <a:rPr lang="lv-LV" sz="1600" b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606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Kaunatas  pag.pārv .</a:t>
                      </a: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744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630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Lendžu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273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645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Lūznavas 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384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659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  <a:tr h="359996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Maltas pag.pārv.</a:t>
                      </a:r>
                      <a:endParaRPr lang="lv-LV" sz="1600" b="1" u="none" strike="noStrike" noProof="1" smtClean="0">
                        <a:solidFill>
                          <a:srgbClr val="7030A0"/>
                        </a:solidFill>
                        <a:effectLst/>
                      </a:endParaRPr>
                    </a:p>
                  </a:txBody>
                  <a:tcPr marL="9526" marR="9526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1 620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401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6" marR="9526" marT="9524" marB="0" anchor="b"/>
                </a:tc>
              </a:tr>
            </a:tbl>
          </a:graphicData>
        </a:graphic>
      </p:graphicFrame>
      <p:graphicFrame>
        <p:nvGraphicFramePr>
          <p:cNvPr id="3" name="Tabu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4960"/>
              </p:ext>
            </p:extLst>
          </p:nvPr>
        </p:nvGraphicFramePr>
        <p:xfrm>
          <a:off x="4572000" y="1628799"/>
          <a:ext cx="4248472" cy="4773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2512"/>
                <a:gridCol w="1925960"/>
              </a:tblGrid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Mākoņkalna  pag.pārv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      193</a:t>
                      </a:r>
                      <a:r>
                        <a:rPr lang="lv-LV" sz="1600" b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005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Nagļu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190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663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Nautrēnu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506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589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Ozolaines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692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130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Ozolmuižas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274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483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Pušas pag.pārv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       171</a:t>
                      </a:r>
                      <a:r>
                        <a:rPr lang="lv-LV" sz="1600" b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126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Rikavas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504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549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Sakstagala pag.pārv.</a:t>
                      </a: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708 044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Silmalas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1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360 104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Stoļerovas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338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924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Stružānu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362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780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353687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Vērēmu pag.pārv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effectLst/>
                        </a:rPr>
                        <a:t>           793</a:t>
                      </a:r>
                      <a:r>
                        <a:rPr lang="lv-LV" sz="1600" b="1" u="none" strike="noStrike" baseline="0" noProof="1" smtClean="0">
                          <a:effectLst/>
                        </a:rPr>
                        <a:t> 002</a:t>
                      </a:r>
                      <a:r>
                        <a:rPr lang="lv-LV" sz="1600" b="1" u="none" strike="noStrike" noProof="1" smtClean="0">
                          <a:effectLst/>
                        </a:rPr>
                        <a:t> </a:t>
                      </a:r>
                      <a:endParaRPr lang="lv-LV" sz="1600" b="1" i="0" u="none" strike="noStrike" noProof="1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  <a:tr h="529132">
                <a:tc>
                  <a:txBody>
                    <a:bodyPr/>
                    <a:lstStyle/>
                    <a:p>
                      <a:pPr algn="l" fontAlgn="b"/>
                      <a:r>
                        <a:rPr lang="lv-LV" sz="16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Kopā pa pag. pārvaldēm</a:t>
                      </a:r>
                      <a:endParaRPr lang="lv-LV" sz="1600" b="1" i="0" u="none" strike="noStrike" noProof="1">
                        <a:solidFill>
                          <a:srgbClr val="7030A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000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    </a:t>
                      </a:r>
                      <a:r>
                        <a:rPr lang="lv-LV" sz="20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12</a:t>
                      </a:r>
                      <a:r>
                        <a:rPr lang="lv-LV" sz="2000" b="1" u="none" strike="noStrike" baseline="0" noProof="1" smtClean="0">
                          <a:solidFill>
                            <a:srgbClr val="7030A0"/>
                          </a:solidFill>
                          <a:effectLst/>
                        </a:rPr>
                        <a:t> 858 821</a:t>
                      </a:r>
                      <a:r>
                        <a:rPr lang="lv-LV" sz="2000" b="1" u="none" strike="noStrike" noProof="1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lv-LV" sz="2000" b="1" i="0" u="none" strike="noStrike" noProof="1">
                        <a:solidFill>
                          <a:srgbClr val="7030A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</a:tr>
            </a:tbl>
          </a:graphicData>
        </a:graphic>
      </p:graphicFrame>
      <p:sp>
        <p:nvSpPr>
          <p:cNvPr id="4" name="Virsrakst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b="1" smtClean="0"/>
              <a:t>2016.gada pagastu pārvalžu pamatbudžetu izdevumi 12 858 821 EUR</a:t>
            </a:r>
            <a:endParaRPr lang="lv-LV" sz="2800" b="1"/>
          </a:p>
        </p:txBody>
      </p:sp>
    </p:spTree>
    <p:extLst>
      <p:ext uri="{BB962C8B-B14F-4D97-AF65-F5344CB8AC3E}">
        <p14:creationId xmlns:p14="http://schemas.microsoft.com/office/powerpoint/2010/main" val="35119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estād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Iestād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Iestād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914</Words>
  <Application>Microsoft Office PowerPoint</Application>
  <PresentationFormat>On-screen Show (4:3)</PresentationFormat>
  <Paragraphs>211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tēma</vt:lpstr>
      <vt:lpstr>PowerPoint Presentation</vt:lpstr>
      <vt:lpstr>Rēzeknes novada pašvaldības pamatbudžets 2016.gadam </vt:lpstr>
      <vt:lpstr>Rēzeknes novada pašvaldības konsolidētā 2016.g. pamatbudžeta ieņēmumi 25 623 994 EUR</vt:lpstr>
      <vt:lpstr> </vt:lpstr>
      <vt:lpstr>2016.gada novada konsolidētā pamatbudžeta izdevumu sadalījums pa iestādēm 26 793 046 EUR</vt:lpstr>
      <vt:lpstr>Rēzeknes novada administrācijas konsolidētā 2016.gada pamatbudžeta izdevumi 10 267 720 EUR</vt:lpstr>
      <vt:lpstr>Novada administrācijas konsolidētā 2016g. pamatbudžeta izdevumu daļas vispārējie valdības dienesti atšifrējums   1 631 960 EUR</vt:lpstr>
      <vt:lpstr>2016.gada pagastu pārvalžu pamatbudžetu izdevumi 12 858 821 EUR</vt:lpstr>
      <vt:lpstr>2016.gada pagastu pārvalžu pamatbudžetu izdevumi 12 858 821 EUR</vt:lpstr>
      <vt:lpstr>Internātskolu, sporta skolas un sociālās aprūpes iestāžu pamatbudžeta izdevumu apjoms 2016.g. 3 666 505 EUR</vt:lpstr>
      <vt:lpstr>Pamatbudžeta izdevumu apjoms  milj. EUR 2013.g.,2014.g., 2015.g. un plāns 2016.g.</vt:lpstr>
      <vt:lpstr>                        Speciālais budžets 2016.g  Ieņēmumi 1 316 255                    Izdevumi 1 981 880                                                           (naudas līdz. atlikums 665 625 EUR)      </vt:lpstr>
      <vt:lpstr>2016.gada speciālā budžeta autoceļu fonda līdzekļu sadalījums  pagastu pārvaldēm 1 033 235 EUR</vt:lpstr>
      <vt:lpstr>Paldies par uzmanību  Novada domes priekšsēdētājs    M.Švarcs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Ingrida Zelca</dc:creator>
  <cp:lastModifiedBy>Anna Rancane</cp:lastModifiedBy>
  <cp:revision>87</cp:revision>
  <cp:lastPrinted>2016-01-21T14:01:40Z</cp:lastPrinted>
  <dcterms:created xsi:type="dcterms:W3CDTF">2016-01-13T12:00:31Z</dcterms:created>
  <dcterms:modified xsi:type="dcterms:W3CDTF">2016-01-29T14:24:16Z</dcterms:modified>
</cp:coreProperties>
</file>