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0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1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2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5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4" r:id="rId14"/>
  </p:sldIdLst>
  <p:sldSz cx="12192000" cy="6858000"/>
  <p:notesSz cx="6735763" cy="98663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135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7439613526570048E-2"/>
          <c:y val="3.2105067452815661E-2"/>
          <c:w val="0.7123793221499487"/>
          <c:h val="0.93578986509436868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effectLst>
              <a:outerShdw blurRad="254000" sx="102000" sy="102000" algn="ctr" rotWithShape="0">
                <a:prstClr val="black">
                  <a:alpha val="25000"/>
                </a:prstClr>
              </a:outerShdw>
            </a:effectLst>
          </c:spPr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2-6CCA-445C-AE00-8F097679463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6-6CCA-445C-AE00-8F097679463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4-6CCA-445C-AE00-8F097679463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6CCA-445C-AE00-8F097679463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F8DC-46D2-B55B-D8E2AB99833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6CCA-445C-AE00-8F097679463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6CCA-445C-AE00-8F0976794632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8-6CCA-445C-AE00-8F0976794632}"/>
              </c:ext>
            </c:extLst>
          </c:dPt>
          <c:dLbls>
            <c:dLbl>
              <c:idx val="0"/>
              <c:layout>
                <c:manualLayout>
                  <c:x val="8.0778082087565137E-2"/>
                  <c:y val="-2.7793520062104927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CCA-445C-AE00-8F0976794632}"/>
                </c:ext>
              </c:extLst>
            </c:dLbl>
            <c:dLbl>
              <c:idx val="1"/>
              <c:layout>
                <c:manualLayout>
                  <c:x val="0.11462855186579943"/>
                  <c:y val="-0.18967361303580646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CCA-445C-AE00-8F0976794632}"/>
                </c:ext>
              </c:extLst>
            </c:dLbl>
            <c:dLbl>
              <c:idx val="2"/>
              <c:layout>
                <c:manualLayout>
                  <c:x val="-3.4325193046521357E-3"/>
                  <c:y val="9.169777204161111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CCA-445C-AE00-8F0976794632}"/>
                </c:ext>
              </c:extLst>
            </c:dLbl>
            <c:dLbl>
              <c:idx val="3"/>
              <c:layout>
                <c:manualLayout>
                  <c:x val="1.7383696603142E-4"/>
                  <c:y val="-0.2118410475122824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CCA-445C-AE00-8F0976794632}"/>
                </c:ext>
              </c:extLst>
            </c:dLbl>
            <c:dLbl>
              <c:idx val="5"/>
              <c:layout>
                <c:manualLayout>
                  <c:x val="-1.4339172277378371E-2"/>
                  <c:y val="-9.0415867487195892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CCA-445C-AE00-8F0976794632}"/>
                </c:ext>
              </c:extLst>
            </c:dLbl>
            <c:dLbl>
              <c:idx val="6"/>
              <c:layout>
                <c:manualLayout>
                  <c:x val="8.8571265548328115E-2"/>
                  <c:y val="3.576807869211725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CCA-445C-AE00-8F0976794632}"/>
                </c:ext>
              </c:extLst>
            </c:dLbl>
            <c:dLbl>
              <c:idx val="7"/>
              <c:layout>
                <c:manualLayout>
                  <c:x val="8.3082087565141224E-2"/>
                  <c:y val="-8.7694865349462678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CCA-445C-AE00-8F0976794632}"/>
                </c:ext>
              </c:extLst>
            </c:dLbl>
            <c:numFmt formatCode="0.00%" sourceLinked="0"/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Sheet1!$A$2:$A$9</c:f>
              <c:strCache>
                <c:ptCount val="8"/>
                <c:pt idx="0">
                  <c:v>Aizņēmumu saņemšana</c:v>
                </c:pt>
                <c:pt idx="1">
                  <c:v>Nodokļu ieņēmumi</c:v>
                </c:pt>
                <c:pt idx="2">
                  <c:v>Nenodokļu ieņēmumi</c:v>
                </c:pt>
                <c:pt idx="3">
                  <c:v>Maksas pakalpojumi</c:v>
                </c:pt>
                <c:pt idx="4">
                  <c:v>Valsts budžeta transferti</c:v>
                </c:pt>
                <c:pt idx="5">
                  <c:v>Ārvalstu finanšu palīdzība</c:v>
                </c:pt>
                <c:pt idx="6">
                  <c:v>Pašvaldību budžeta trasnferti</c:v>
                </c:pt>
                <c:pt idx="7">
                  <c:v>Naudas līdzekļu atlikums uz 01.01.2021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608758</c:v>
                </c:pt>
                <c:pt idx="1">
                  <c:v>10805351</c:v>
                </c:pt>
                <c:pt idx="2">
                  <c:v>491386</c:v>
                </c:pt>
                <c:pt idx="3">
                  <c:v>1598764</c:v>
                </c:pt>
                <c:pt idx="4">
                  <c:v>15010548</c:v>
                </c:pt>
                <c:pt idx="5">
                  <c:v>15287</c:v>
                </c:pt>
                <c:pt idx="6">
                  <c:v>569150</c:v>
                </c:pt>
                <c:pt idx="7">
                  <c:v>7004945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CA-445C-AE00-8F0976794632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>
      <a:softEdge rad="203200"/>
    </a:effectLst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20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7439613526570048E-2"/>
          <c:y val="3.2105067452815661E-2"/>
          <c:w val="0.7123793221499487"/>
          <c:h val="0.93578986509436868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effectLst>
              <a:outerShdw blurRad="254000" sx="102000" sy="102000" algn="ctr" rotWithShape="0">
                <a:prstClr val="black">
                  <a:alpha val="25000"/>
                </a:prstClr>
              </a:outerShdw>
            </a:effectLst>
          </c:spPr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2-6CCA-445C-AE00-8F097679463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6-6CCA-445C-AE00-8F097679463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4-6CCA-445C-AE00-8F0976794632}"/>
              </c:ext>
            </c:extLst>
          </c:dPt>
          <c:dLbls>
            <c:dLbl>
              <c:idx val="0"/>
              <c:layout>
                <c:manualLayout>
                  <c:x val="0.16290368595229945"/>
                  <c:y val="0.1271454895023094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CCA-445C-AE00-8F0976794632}"/>
                </c:ext>
              </c:extLst>
            </c:dLbl>
            <c:dLbl>
              <c:idx val="1"/>
              <c:layout>
                <c:manualLayout>
                  <c:x val="0.11945946974019543"/>
                  <c:y val="0.1225829848198416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CCA-445C-AE00-8F0976794632}"/>
                </c:ext>
              </c:extLst>
            </c:dLbl>
            <c:dLbl>
              <c:idx val="2"/>
              <c:layout>
                <c:manualLayout>
                  <c:x val="9.6809026589067676E-2"/>
                  <c:y val="-0.124281772640967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CCA-445C-AE00-8F0976794632}"/>
                </c:ext>
              </c:extLst>
            </c:dLbl>
            <c:dLbl>
              <c:idx val="3"/>
              <c:layout>
                <c:manualLayout>
                  <c:x val="1.7383696603142E-4"/>
                  <c:y val="-0.2118410475122824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CCA-445C-AE00-8F0976794632}"/>
                </c:ext>
              </c:extLst>
            </c:dLbl>
            <c:dLbl>
              <c:idx val="5"/>
              <c:layout>
                <c:manualLayout>
                  <c:x val="-1.4339172277378371E-2"/>
                  <c:y val="-9.0415867487195892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CCA-445C-AE00-8F0976794632}"/>
                </c:ext>
              </c:extLst>
            </c:dLbl>
            <c:dLbl>
              <c:idx val="6"/>
              <c:layout>
                <c:manualLayout>
                  <c:x val="8.8571265548328115E-2"/>
                  <c:y val="3.576807869211725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CCA-445C-AE00-8F0976794632}"/>
                </c:ext>
              </c:extLst>
            </c:dLbl>
            <c:dLbl>
              <c:idx val="7"/>
              <c:layout>
                <c:manualLayout>
                  <c:x val="8.3082087565141224E-2"/>
                  <c:y val="-8.7694865349462678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CCA-445C-AE00-8F0976794632}"/>
                </c:ext>
              </c:extLst>
            </c:dLbl>
            <c:numFmt formatCode="0.00%" sourceLinked="0"/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Saņemtā dotācija no Pašvaldību finanšu izlīdzināšanas fonda</c:v>
                </c:pt>
                <c:pt idx="1">
                  <c:v>Saņemtie trasnferti Eiropas Savienības un pārējās ārvalstu finanšu palīdzības līdzfinansētajiem projektiem</c:v>
                </c:pt>
                <c:pt idx="2">
                  <c:v>Saņemtie trasnferti noteiktiem mērķiem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8625088</c:v>
                </c:pt>
                <c:pt idx="1">
                  <c:v>549866</c:v>
                </c:pt>
                <c:pt idx="2">
                  <c:v>5835594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CA-445C-AE00-8F0976794632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>
      <a:softEdge rad="203200"/>
    </a:effectLst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60"/>
      <c:rotY val="3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7439613526570048E-2"/>
          <c:y val="3.2105067452815661E-2"/>
          <c:w val="0.7123793221499487"/>
          <c:h val="0.93578986509436868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effectLst>
              <a:outerShdw blurRad="254000" sx="102000" sy="102000" algn="ctr" rotWithShape="0">
                <a:prstClr val="black">
                  <a:alpha val="25000"/>
                </a:prstClr>
              </a:outerShdw>
            </a:effectLst>
          </c:spPr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2-6CCA-445C-AE00-8F097679463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6-6CCA-445C-AE00-8F097679463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4-6CCA-445C-AE00-8F097679463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6CCA-445C-AE00-8F097679463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D141-4B65-BC2E-366C0A6F9A4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6CCA-445C-AE00-8F097679463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6CCA-445C-AE00-8F0976794632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8-6CCA-445C-AE00-8F0976794632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2-D141-4B65-BC2E-366C0A6F9A42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1-D141-4B65-BC2E-366C0A6F9A42}"/>
              </c:ext>
            </c:extLst>
          </c:dPt>
          <c:dLbls>
            <c:dLbl>
              <c:idx val="0"/>
              <c:layout>
                <c:manualLayout>
                  <c:x val="0.10493267145954573"/>
                  <c:y val="7.7277609783473492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CCA-445C-AE00-8F0976794632}"/>
                </c:ext>
              </c:extLst>
            </c:dLbl>
            <c:dLbl>
              <c:idx val="1"/>
              <c:layout>
                <c:manualLayout>
                  <c:x val="0.11704401080299745"/>
                  <c:y val="5.21060418657433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CCA-445C-AE00-8F0976794632}"/>
                </c:ext>
              </c:extLst>
            </c:dLbl>
            <c:dLbl>
              <c:idx val="2"/>
              <c:layout>
                <c:manualLayout>
                  <c:x val="0.11250950968085512"/>
                  <c:y val="-3.38038552739410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CCA-445C-AE00-8F0976794632}"/>
                </c:ext>
              </c:extLst>
            </c:dLbl>
            <c:dLbl>
              <c:idx val="3"/>
              <c:layout>
                <c:manualLayout>
                  <c:x val="0.13980362509034197"/>
                  <c:y val="-4.890587676710014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CCA-445C-AE00-8F0976794632}"/>
                </c:ext>
              </c:extLst>
            </c:dLbl>
            <c:dLbl>
              <c:idx val="4"/>
              <c:layout>
                <c:manualLayout>
                  <c:x val="0.15295684506827942"/>
                  <c:y val="-8.045364437329391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141-4B65-BC2E-366C0A6F9A42}"/>
                </c:ext>
              </c:extLst>
            </c:dLbl>
            <c:dLbl>
              <c:idx val="5"/>
              <c:layout>
                <c:manualLayout>
                  <c:x val="7.0455323519342694E-2"/>
                  <c:y val="-2.9186424957105147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CCA-445C-AE00-8F0976794632}"/>
                </c:ext>
              </c:extLst>
            </c:dLbl>
            <c:dLbl>
              <c:idx val="6"/>
              <c:layout>
                <c:manualLayout>
                  <c:x val="-4.947706264977747E-2"/>
                  <c:y val="-1.338323982186628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CCA-445C-AE00-8F0976794632}"/>
                </c:ext>
              </c:extLst>
            </c:dLbl>
            <c:dLbl>
              <c:idx val="7"/>
              <c:layout>
                <c:manualLayout>
                  <c:x val="0.18211590399026209"/>
                  <c:y val="-5.5589797896647017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CCA-445C-AE00-8F0976794632}"/>
                </c:ext>
              </c:extLst>
            </c:dLbl>
            <c:dLbl>
              <c:idx val="8"/>
              <c:layout>
                <c:manualLayout>
                  <c:x val="-2.4051884818745484E-2"/>
                  <c:y val="8.95588897024317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D141-4B65-BC2E-366C0A6F9A42}"/>
                </c:ext>
              </c:extLst>
            </c:dLbl>
            <c:dLbl>
              <c:idx val="9"/>
              <c:layout>
                <c:manualLayout>
                  <c:x val="9.2755810415002471E-2"/>
                  <c:y val="4.669827993136823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D141-4B65-BC2E-366C0A6F9A42}"/>
                </c:ext>
              </c:extLst>
            </c:dLbl>
            <c:numFmt formatCode="0.00%" sourceLinked="0"/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Sheet1!$A$2:$A$11</c:f>
              <c:strCache>
                <c:ptCount val="10"/>
                <c:pt idx="0">
                  <c:v>Vispārējie valdības dienesti</c:v>
                </c:pt>
                <c:pt idx="1">
                  <c:v>Aizsardzība</c:v>
                </c:pt>
                <c:pt idx="2">
                  <c:v>Ekonomiskā darbība</c:v>
                </c:pt>
                <c:pt idx="3">
                  <c:v>Veselība</c:v>
                </c:pt>
                <c:pt idx="4">
                  <c:v>Teritoriju un mājokļu apsaimniekošana</c:v>
                </c:pt>
                <c:pt idx="5">
                  <c:v>Atpūta, kultūra un reliģija</c:v>
                </c:pt>
                <c:pt idx="6">
                  <c:v>Aizņēmumu atmaksa</c:v>
                </c:pt>
                <c:pt idx="7">
                  <c:v>Izglītība</c:v>
                </c:pt>
                <c:pt idx="8">
                  <c:v>Sociālā aizsardzība</c:v>
                </c:pt>
                <c:pt idx="9">
                  <c:v>Vides aizsardzība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4126681</c:v>
                </c:pt>
                <c:pt idx="1">
                  <c:v>2000</c:v>
                </c:pt>
                <c:pt idx="2">
                  <c:v>5038922</c:v>
                </c:pt>
                <c:pt idx="3">
                  <c:v>155572</c:v>
                </c:pt>
                <c:pt idx="4">
                  <c:v>4514871</c:v>
                </c:pt>
                <c:pt idx="5">
                  <c:v>2742661</c:v>
                </c:pt>
                <c:pt idx="6">
                  <c:v>11600</c:v>
                </c:pt>
                <c:pt idx="7">
                  <c:v>13716047</c:v>
                </c:pt>
                <c:pt idx="8">
                  <c:v>5277873</c:v>
                </c:pt>
                <c:pt idx="9">
                  <c:v>517962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CA-445C-AE00-8F0976794632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>
      <a:outerShdw blurRad="50800" dist="50800" dir="3600000" algn="ctr" rotWithShape="0">
        <a:srgbClr val="000000"/>
      </a:outerShdw>
      <a:softEdge rad="203200"/>
    </a:effectLst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60"/>
      <c:rotY val="28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0.7123793221499487"/>
          <c:h val="0.93578986509436868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effectLst>
              <a:outerShdw blurRad="254000" sx="102000" sy="102000" algn="ctr" rotWithShape="0">
                <a:prstClr val="black">
                  <a:alpha val="25000"/>
                </a:prstClr>
              </a:outerShdw>
            </a:effectLst>
          </c:spPr>
          <c:explosion val="25"/>
          <c:dPt>
            <c:idx val="0"/>
            <c:bubble3D val="0"/>
            <c:explosion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2-6CCA-445C-AE00-8F0976794632}"/>
              </c:ext>
            </c:extLst>
          </c:dPt>
          <c:dPt>
            <c:idx val="1"/>
            <c:bubble3D val="0"/>
            <c:explosion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6-6CCA-445C-AE00-8F0976794632}"/>
              </c:ext>
            </c:extLst>
          </c:dPt>
          <c:dPt>
            <c:idx val="2"/>
            <c:bubble3D val="0"/>
            <c:explosion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4-6CCA-445C-AE00-8F0976794632}"/>
              </c:ext>
            </c:extLst>
          </c:dPt>
          <c:dLbls>
            <c:dLbl>
              <c:idx val="0"/>
              <c:layout>
                <c:manualLayout>
                  <c:x val="4.575392749819316E-2"/>
                  <c:y val="0.1382495856461199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CCA-445C-AE00-8F0976794632}"/>
                </c:ext>
              </c:extLst>
            </c:dLbl>
            <c:dLbl>
              <c:idx val="1"/>
              <c:layout>
                <c:manualLayout>
                  <c:x val="0.11342082239720044"/>
                  <c:y val="-5.649364301638957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CCA-445C-AE00-8F0976794632}"/>
                </c:ext>
              </c:extLst>
            </c:dLbl>
            <c:dLbl>
              <c:idx val="2"/>
              <c:layout>
                <c:manualLayout>
                  <c:x val="9.0770379246072452E-2"/>
                  <c:y val="-0.2152842953209229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CCA-445C-AE00-8F0976794632}"/>
                </c:ext>
              </c:extLst>
            </c:dLbl>
            <c:numFmt formatCode="0.00%" sourceLinked="0"/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Pagastu apvienības</c:v>
                </c:pt>
                <c:pt idx="1">
                  <c:v>Pārējās 4 novada pašvaldības iestādes</c:v>
                </c:pt>
                <c:pt idx="2">
                  <c:v>Rēzeknes novada administrācija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16153110</c:v>
                </c:pt>
                <c:pt idx="1">
                  <c:v>3037148</c:v>
                </c:pt>
                <c:pt idx="2">
                  <c:v>16913931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CA-445C-AE00-8F0976794632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>
      <a:outerShdw blurRad="50800" dist="50800" dir="3600000" algn="ctr" rotWithShape="0">
        <a:srgbClr val="000000"/>
      </a:outerShdw>
      <a:softEdge rad="203200"/>
    </a:effectLst>
    <a:scene3d>
      <a:camera prst="orthographicFront"/>
      <a:lightRig rig="threePt" dir="t"/>
    </a:scene3d>
    <a:sp3d>
      <a:bevelT/>
    </a:sp3d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60"/>
      <c:rotY val="6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7439613526570048E-2"/>
          <c:y val="3.2105067452815661E-2"/>
          <c:w val="0.7123793221499487"/>
          <c:h val="0.93578986509436868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effectLst>
              <a:outerShdw blurRad="254000" sx="102000" sy="102000" algn="ctr" rotWithShape="0">
                <a:prstClr val="black">
                  <a:alpha val="25000"/>
                </a:prstClr>
              </a:outerShdw>
            </a:effectLst>
          </c:spPr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2-6CCA-445C-AE00-8F097679463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6-6CCA-445C-AE00-8F097679463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4-6CCA-445C-AE00-8F097679463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6CCA-445C-AE00-8F097679463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D141-4B65-BC2E-366C0A6F9A4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6CCA-445C-AE00-8F097679463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6CCA-445C-AE00-8F0976794632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8-6CCA-445C-AE00-8F0976794632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2-D141-4B65-BC2E-366C0A6F9A42}"/>
              </c:ext>
            </c:extLst>
          </c:dPt>
          <c:dLbls>
            <c:dLbl>
              <c:idx val="0"/>
              <c:layout>
                <c:manualLayout>
                  <c:x val="-0.10158906767088906"/>
                  <c:y val="3.64166148435262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CCA-445C-AE00-8F0976794632}"/>
                </c:ext>
              </c:extLst>
            </c:dLbl>
            <c:dLbl>
              <c:idx val="1"/>
              <c:layout>
                <c:manualLayout>
                  <c:x val="-0.11816681882156035"/>
                  <c:y val="-0.15930548258949326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CCA-445C-AE00-8F0976794632}"/>
                </c:ext>
              </c:extLst>
            </c:dLbl>
            <c:dLbl>
              <c:idx val="2"/>
              <c:layout>
                <c:manualLayout>
                  <c:x val="5.5262562288409513E-2"/>
                  <c:y val="-4.6583372746497745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CCA-445C-AE00-8F0976794632}"/>
                </c:ext>
              </c:extLst>
            </c:dLbl>
            <c:dLbl>
              <c:idx val="3"/>
              <c:layout>
                <c:manualLayout>
                  <c:x val="7.2038970672144237E-2"/>
                  <c:y val="-0.13007056680037266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CCA-445C-AE00-8F0976794632}"/>
                </c:ext>
              </c:extLst>
            </c:dLbl>
            <c:dLbl>
              <c:idx val="4"/>
              <c:layout>
                <c:manualLayout>
                  <c:x val="9.4609912891323339E-2"/>
                  <c:y val="-2.918642495710520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141-4B65-BC2E-366C0A6F9A42}"/>
                </c:ext>
              </c:extLst>
            </c:dLbl>
            <c:dLbl>
              <c:idx val="5"/>
              <c:layout>
                <c:manualLayout>
                  <c:x val="-2.7777302293735023E-2"/>
                  <c:y val="-1.338323982186631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CCA-445C-AE00-8F0976794632}"/>
                </c:ext>
              </c:extLst>
            </c:dLbl>
            <c:dLbl>
              <c:idx val="6"/>
              <c:layout>
                <c:manualLayout>
                  <c:x val="6.8589333941952907E-2"/>
                  <c:y val="0.1342575548026836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CCA-445C-AE00-8F0976794632}"/>
                </c:ext>
              </c:extLst>
            </c:dLbl>
            <c:dLbl>
              <c:idx val="7"/>
              <c:layout>
                <c:manualLayout>
                  <c:x val="8.4643767355167557E-2"/>
                  <c:y val="-7.0966447561646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CCA-445C-AE00-8F0976794632}"/>
                </c:ext>
              </c:extLst>
            </c:dLbl>
            <c:dLbl>
              <c:idx val="8"/>
              <c:layout>
                <c:manualLayout>
                  <c:x val="0.1579732017193502"/>
                  <c:y val="0.1225829848198416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D141-4B65-BC2E-366C0A6F9A42}"/>
                </c:ext>
              </c:extLst>
            </c:dLbl>
            <c:numFmt formatCode="0.00%" sourceLinked="0"/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Sheet1!$A$2:$A$10</c:f>
              <c:strCache>
                <c:ptCount val="9"/>
                <c:pt idx="0">
                  <c:v>Vispārējie valdības dienesti</c:v>
                </c:pt>
                <c:pt idx="1">
                  <c:v>Ekonomiskā darbība</c:v>
                </c:pt>
                <c:pt idx="2">
                  <c:v>Veselība</c:v>
                </c:pt>
                <c:pt idx="3">
                  <c:v>Teritoriju un mājokļu apsaimniekošana</c:v>
                </c:pt>
                <c:pt idx="4">
                  <c:v>Atpūta, kultūra un reliģija</c:v>
                </c:pt>
                <c:pt idx="5">
                  <c:v>Aizņēmumu atmaksa</c:v>
                </c:pt>
                <c:pt idx="6">
                  <c:v>Izglītība</c:v>
                </c:pt>
                <c:pt idx="7">
                  <c:v>Sociālā aizsardzība</c:v>
                </c:pt>
                <c:pt idx="8">
                  <c:v>Vides aizsardzība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2189056</c:v>
                </c:pt>
                <c:pt idx="1">
                  <c:v>2011919</c:v>
                </c:pt>
                <c:pt idx="2">
                  <c:v>155572</c:v>
                </c:pt>
                <c:pt idx="3">
                  <c:v>3458705</c:v>
                </c:pt>
                <c:pt idx="4">
                  <c:v>2484498</c:v>
                </c:pt>
                <c:pt idx="5">
                  <c:v>11600</c:v>
                </c:pt>
                <c:pt idx="6">
                  <c:v>5774450</c:v>
                </c:pt>
                <c:pt idx="7">
                  <c:v>64210</c:v>
                </c:pt>
                <c:pt idx="8">
                  <c:v>3100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CA-445C-AE00-8F0976794632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>
      <a:outerShdw blurRad="50800" dist="50800" dir="3600000" algn="ctr" rotWithShape="0">
        <a:srgbClr val="000000"/>
      </a:outerShdw>
      <a:softEdge rad="203200"/>
    </a:effectLst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60"/>
      <c:rotY val="6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7439613526570048E-2"/>
          <c:y val="3.2105067452815661E-2"/>
          <c:w val="0.7123793221499487"/>
          <c:h val="0.93578986509436868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effectLst>
              <a:outerShdw blurRad="254000" sx="102000" sy="102000" algn="ctr" rotWithShape="0">
                <a:prstClr val="black">
                  <a:alpha val="25000"/>
                </a:prstClr>
              </a:outerShdw>
            </a:effectLst>
          </c:spPr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2-6CCA-445C-AE00-8F097679463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6-6CCA-445C-AE00-8F097679463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4-6CCA-445C-AE00-8F097679463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6CCA-445C-AE00-8F0976794632}"/>
              </c:ext>
            </c:extLst>
          </c:dPt>
          <c:dLbls>
            <c:dLbl>
              <c:idx val="0"/>
              <c:layout>
                <c:manualLayout>
                  <c:x val="-0.12332819810567157"/>
                  <c:y val="-2.195623507068400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CCA-445C-AE00-8F0976794632}"/>
                </c:ext>
              </c:extLst>
            </c:dLbl>
            <c:dLbl>
              <c:idx val="1"/>
              <c:layout>
                <c:manualLayout>
                  <c:x val="-2.0637148617292447E-2"/>
                  <c:y val="-0.12550162731555226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CCA-445C-AE00-8F0976794632}"/>
                </c:ext>
              </c:extLst>
            </c:dLbl>
            <c:dLbl>
              <c:idx val="2"/>
              <c:layout>
                <c:manualLayout>
                  <c:x val="6.8760793487770547E-2"/>
                  <c:y val="-4.6174303168358523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CCA-445C-AE00-8F0976794632}"/>
                </c:ext>
              </c:extLst>
            </c:dLbl>
            <c:dLbl>
              <c:idx val="3"/>
              <c:layout>
                <c:manualLayout>
                  <c:x val="-4.1355795199513101E-2"/>
                  <c:y val="5.955179763098153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CCA-445C-AE00-8F0976794632}"/>
                </c:ext>
              </c:extLst>
            </c:dLbl>
            <c:numFmt formatCode="0.00%" sourceLinked="0"/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Rēzeknes novada veco ļaužu pansionāts</c:v>
                </c:pt>
                <c:pt idx="1">
                  <c:v>Tiskādu bērnu nams</c:v>
                </c:pt>
                <c:pt idx="2">
                  <c:v>Rēzeknes novada speciālā pamatskola</c:v>
                </c:pt>
                <c:pt idx="3">
                  <c:v>VSAC Malta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654959</c:v>
                </c:pt>
                <c:pt idx="1">
                  <c:v>584090</c:v>
                </c:pt>
                <c:pt idx="2">
                  <c:v>1374929</c:v>
                </c:pt>
                <c:pt idx="3">
                  <c:v>423170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CA-445C-AE00-8F0976794632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>
      <a:outerShdw blurRad="50800" dist="50800" dir="3600000" algn="ctr" rotWithShape="0">
        <a:srgbClr val="000000"/>
      </a:outerShdw>
      <a:softEdge rad="203200"/>
    </a:effectLst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60"/>
      <c:rotY val="35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7439613526570048E-2"/>
          <c:y val="3.2105067452815661E-2"/>
          <c:w val="0.7123793221499487"/>
          <c:h val="0.93578986509436868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effectLst>
              <a:outerShdw blurRad="254000" sx="102000" sy="102000" algn="ctr" rotWithShape="0">
                <a:prstClr val="black">
                  <a:alpha val="25000"/>
                </a:prstClr>
              </a:outerShdw>
            </a:effectLst>
          </c:spPr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2-6CCA-445C-AE00-8F097679463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6-6CCA-445C-AE00-8F097679463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4-6CCA-445C-AE00-8F097679463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6CCA-445C-AE00-8F097679463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D141-4B65-BC2E-366C0A6F9A4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6CCA-445C-AE00-8F097679463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6CCA-445C-AE00-8F0976794632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5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8-6CCA-445C-AE00-8F0976794632}"/>
              </c:ext>
            </c:extLst>
          </c:dPt>
          <c:dLbls>
            <c:dLbl>
              <c:idx val="0"/>
              <c:layout>
                <c:manualLayout>
                  <c:x val="0.19672011107307238"/>
                  <c:y val="1.598611737355267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CCA-445C-AE00-8F0976794632}"/>
                </c:ext>
              </c:extLst>
            </c:dLbl>
            <c:dLbl>
              <c:idx val="1"/>
              <c:layout>
                <c:manualLayout>
                  <c:x val="0.11704401080299745"/>
                  <c:y val="0.1075602492842431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CCA-445C-AE00-8F0976794632}"/>
                </c:ext>
              </c:extLst>
            </c:dLbl>
            <c:dLbl>
              <c:idx val="2"/>
              <c:layout>
                <c:manualLayout>
                  <c:x val="-0.12662092510175357"/>
                  <c:y val="7.710455956305853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CCA-445C-AE00-8F0976794632}"/>
                </c:ext>
              </c:extLst>
            </c:dLbl>
            <c:dLbl>
              <c:idx val="3"/>
              <c:layout>
                <c:manualLayout>
                  <c:x val="6.4792593860550043E-2"/>
                  <c:y val="-0.1300705668003727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CCA-445C-AE00-8F0976794632}"/>
                </c:ext>
              </c:extLst>
            </c:dLbl>
            <c:dLbl>
              <c:idx val="4"/>
              <c:layout>
                <c:manualLayout>
                  <c:x val="9.4609912891323339E-2"/>
                  <c:y val="-2.918642495710520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141-4B65-BC2E-366C0A6F9A42}"/>
                </c:ext>
              </c:extLst>
            </c:dLbl>
            <c:dLbl>
              <c:idx val="5"/>
              <c:layout>
                <c:manualLayout>
                  <c:x val="8.7913005439537451E-2"/>
                  <c:y val="-0.2282835762241408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CCA-445C-AE00-8F0976794632}"/>
                </c:ext>
              </c:extLst>
            </c:dLbl>
            <c:dLbl>
              <c:idx val="6"/>
              <c:layout>
                <c:manualLayout>
                  <c:x val="0.11966792194453954"/>
                  <c:y val="0.177118164573747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CCA-445C-AE00-8F0976794632}"/>
                </c:ext>
              </c:extLst>
            </c:dLbl>
            <c:dLbl>
              <c:idx val="7"/>
              <c:layout>
                <c:manualLayout>
                  <c:x val="-0.13550505915021496"/>
                  <c:y val="3.502370994852617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CCA-445C-AE00-8F0976794632}"/>
                </c:ext>
              </c:extLst>
            </c:dLbl>
            <c:numFmt formatCode="0.00%" sourceLinked="0"/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Sheet1!$A$2:$A$9</c:f>
              <c:strCache>
                <c:ptCount val="8"/>
                <c:pt idx="0">
                  <c:v>Vispārējie valdības dienesti</c:v>
                </c:pt>
                <c:pt idx="1">
                  <c:v>Aizsardzība</c:v>
                </c:pt>
                <c:pt idx="2">
                  <c:v>Ekonomiskā darbība</c:v>
                </c:pt>
                <c:pt idx="3">
                  <c:v>Teritoriju un mājokļu apsaimniekošana</c:v>
                </c:pt>
                <c:pt idx="4">
                  <c:v>Atpūta, kultūra un reliģija</c:v>
                </c:pt>
                <c:pt idx="5">
                  <c:v>Izglītība</c:v>
                </c:pt>
                <c:pt idx="6">
                  <c:v>Sociālā aizsardzība</c:v>
                </c:pt>
                <c:pt idx="7">
                  <c:v>Vides aizsardzība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1937625</c:v>
                </c:pt>
                <c:pt idx="1">
                  <c:v>2000</c:v>
                </c:pt>
                <c:pt idx="2">
                  <c:v>3027003</c:v>
                </c:pt>
                <c:pt idx="3">
                  <c:v>1056166</c:v>
                </c:pt>
                <c:pt idx="4">
                  <c:v>258163</c:v>
                </c:pt>
                <c:pt idx="5">
                  <c:v>6566668</c:v>
                </c:pt>
                <c:pt idx="6">
                  <c:v>3551444</c:v>
                </c:pt>
                <c:pt idx="7">
                  <c:v>514862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CA-445C-AE00-8F0976794632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>
      <a:outerShdw blurRad="50800" dist="50800" dir="3600000" algn="ctr" rotWithShape="0">
        <a:srgbClr val="000000"/>
      </a:outerShdw>
      <a:softEdge rad="203200"/>
    </a:effectLst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Sheet1!$A$2:$A$10</c:f>
              <c:strCache>
                <c:ptCount val="9"/>
                <c:pt idx="0">
                  <c:v>Ieņēmumi kopā</c:v>
                </c:pt>
                <c:pt idx="1">
                  <c:v>Nodokļu ieņēmumi</c:v>
                </c:pt>
                <c:pt idx="2">
                  <c:v>Nenodokļu ieņēmumi</c:v>
                </c:pt>
                <c:pt idx="3">
                  <c:v>Ieņēmumi no maksas pakalp.</c:v>
                </c:pt>
                <c:pt idx="4">
                  <c:v>Valsts budžeta trasnferti</c:v>
                </c:pt>
                <c:pt idx="5">
                  <c:v>Pašvaldību budžeta trasnferti</c:v>
                </c:pt>
                <c:pt idx="6">
                  <c:v>Ārvalstu finanšu palīdzība</c:v>
                </c:pt>
                <c:pt idx="7">
                  <c:v> Naudas līdzekļu atlikums </c:v>
                </c:pt>
                <c:pt idx="8">
                  <c:v>Saņemtie aizņēmumi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36686118</c:v>
                </c:pt>
                <c:pt idx="1">
                  <c:v>10874275</c:v>
                </c:pt>
                <c:pt idx="2">
                  <c:v>412322</c:v>
                </c:pt>
                <c:pt idx="3">
                  <c:v>1490940</c:v>
                </c:pt>
                <c:pt idx="4">
                  <c:v>16448424</c:v>
                </c:pt>
                <c:pt idx="5">
                  <c:v>555625</c:v>
                </c:pt>
                <c:pt idx="6">
                  <c:v>140935</c:v>
                </c:pt>
                <c:pt idx="7">
                  <c:v>5874564</c:v>
                </c:pt>
                <c:pt idx="8">
                  <c:v>889033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28-442B-A013-B871DC5A208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Sheet1!$A$2:$A$10</c:f>
              <c:strCache>
                <c:ptCount val="9"/>
                <c:pt idx="0">
                  <c:v>Ieņēmumi kopā</c:v>
                </c:pt>
                <c:pt idx="1">
                  <c:v>Nodokļu ieņēmumi</c:v>
                </c:pt>
                <c:pt idx="2">
                  <c:v>Nenodokļu ieņēmumi</c:v>
                </c:pt>
                <c:pt idx="3">
                  <c:v>Ieņēmumi no maksas pakalp.</c:v>
                </c:pt>
                <c:pt idx="4">
                  <c:v>Valsts budžeta trasnferti</c:v>
                </c:pt>
                <c:pt idx="5">
                  <c:v>Pašvaldību budžeta trasnferti</c:v>
                </c:pt>
                <c:pt idx="6">
                  <c:v>Ārvalstu finanšu palīdzība</c:v>
                </c:pt>
                <c:pt idx="7">
                  <c:v> Naudas līdzekļu atlikums </c:v>
                </c:pt>
                <c:pt idx="8">
                  <c:v>Saņemtie aizņēmumi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36104189</c:v>
                </c:pt>
                <c:pt idx="1">
                  <c:v>10805351</c:v>
                </c:pt>
                <c:pt idx="2">
                  <c:v>491386</c:v>
                </c:pt>
                <c:pt idx="3">
                  <c:v>1598764</c:v>
                </c:pt>
                <c:pt idx="4">
                  <c:v>15010548</c:v>
                </c:pt>
                <c:pt idx="5">
                  <c:v>569150</c:v>
                </c:pt>
                <c:pt idx="6">
                  <c:v>15287</c:v>
                </c:pt>
                <c:pt idx="7">
                  <c:v>7004945</c:v>
                </c:pt>
                <c:pt idx="8">
                  <c:v>608758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D28-442B-A013-B871DC5A20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24512752"/>
        <c:axId val="624513408"/>
        <c:axId val="0"/>
      </c:bar3DChart>
      <c:catAx>
        <c:axId val="624512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624513408"/>
        <c:crosses val="autoZero"/>
        <c:auto val="1"/>
        <c:lblAlgn val="ctr"/>
        <c:lblOffset val="100"/>
        <c:noMultiLvlLbl val="0"/>
      </c:catAx>
      <c:valAx>
        <c:axId val="624513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62451275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Sheet1!$A$2:$A$12</c:f>
              <c:strCache>
                <c:ptCount val="11"/>
                <c:pt idx="0">
                  <c:v>Izdevumi kopā</c:v>
                </c:pt>
                <c:pt idx="1">
                  <c:v>Vispārējie valdības dienesti</c:v>
                </c:pt>
                <c:pt idx="2">
                  <c:v>Aizsardzība</c:v>
                </c:pt>
                <c:pt idx="3">
                  <c:v>Ekonomiskā darbība</c:v>
                </c:pt>
                <c:pt idx="4">
                  <c:v>Vides aizsardzība</c:v>
                </c:pt>
                <c:pt idx="5">
                  <c:v>Teritoriju un mājokļu apsaimniekošana</c:v>
                </c:pt>
                <c:pt idx="6">
                  <c:v>Veselība</c:v>
                </c:pt>
                <c:pt idx="7">
                  <c:v>Atpūta, kultūra un reliģija</c:v>
                </c:pt>
                <c:pt idx="8">
                  <c:v>Izglītība</c:v>
                </c:pt>
                <c:pt idx="9">
                  <c:v>Sociālā aizsardzība</c:v>
                </c:pt>
                <c:pt idx="10">
                  <c:v>Aizņēmumu atmaksa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36686118</c:v>
                </c:pt>
                <c:pt idx="1">
                  <c:v>3875359</c:v>
                </c:pt>
                <c:pt idx="2">
                  <c:v>1000</c:v>
                </c:pt>
                <c:pt idx="3">
                  <c:v>6474077</c:v>
                </c:pt>
                <c:pt idx="4">
                  <c:v>761768</c:v>
                </c:pt>
                <c:pt idx="5">
                  <c:v>3464897</c:v>
                </c:pt>
                <c:pt idx="6">
                  <c:v>118285</c:v>
                </c:pt>
                <c:pt idx="7">
                  <c:v>2667723</c:v>
                </c:pt>
                <c:pt idx="8">
                  <c:v>13343050</c:v>
                </c:pt>
                <c:pt idx="9">
                  <c:v>4719558</c:v>
                </c:pt>
                <c:pt idx="10">
                  <c:v>1260401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28-442B-A013-B871DC5A208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Sheet1!$A$2:$A$12</c:f>
              <c:strCache>
                <c:ptCount val="11"/>
                <c:pt idx="0">
                  <c:v>Izdevumi kopā</c:v>
                </c:pt>
                <c:pt idx="1">
                  <c:v>Vispārējie valdības dienesti</c:v>
                </c:pt>
                <c:pt idx="2">
                  <c:v>Aizsardzība</c:v>
                </c:pt>
                <c:pt idx="3">
                  <c:v>Ekonomiskā darbība</c:v>
                </c:pt>
                <c:pt idx="4">
                  <c:v>Vides aizsardzība</c:v>
                </c:pt>
                <c:pt idx="5">
                  <c:v>Teritoriju un mājokļu apsaimniekošana</c:v>
                </c:pt>
                <c:pt idx="6">
                  <c:v>Veselība</c:v>
                </c:pt>
                <c:pt idx="7">
                  <c:v>Atpūta, kultūra un reliģija</c:v>
                </c:pt>
                <c:pt idx="8">
                  <c:v>Izglītība</c:v>
                </c:pt>
                <c:pt idx="9">
                  <c:v>Sociālā aizsardzība</c:v>
                </c:pt>
                <c:pt idx="10">
                  <c:v>Aizņēmumu atmaksa</c:v>
                </c:pt>
              </c:strCache>
            </c:strRef>
          </c:cat>
          <c:val>
            <c:numRef>
              <c:f>Sheet1!$C$2:$C$12</c:f>
              <c:numCache>
                <c:formatCode>General</c:formatCode>
                <c:ptCount val="11"/>
                <c:pt idx="0">
                  <c:v>36104189</c:v>
                </c:pt>
                <c:pt idx="1">
                  <c:v>4126681</c:v>
                </c:pt>
                <c:pt idx="2">
                  <c:v>2000</c:v>
                </c:pt>
                <c:pt idx="3">
                  <c:v>5038922</c:v>
                </c:pt>
                <c:pt idx="4">
                  <c:v>517962</c:v>
                </c:pt>
                <c:pt idx="5">
                  <c:v>4514871</c:v>
                </c:pt>
                <c:pt idx="6">
                  <c:v>155572</c:v>
                </c:pt>
                <c:pt idx="7">
                  <c:v>2742661</c:v>
                </c:pt>
                <c:pt idx="8">
                  <c:v>13716047</c:v>
                </c:pt>
                <c:pt idx="9">
                  <c:v>5277873</c:v>
                </c:pt>
                <c:pt idx="10">
                  <c:v>11600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D28-442B-A013-B871DC5A20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24512752"/>
        <c:axId val="624513408"/>
        <c:axId val="0"/>
      </c:bar3DChart>
      <c:catAx>
        <c:axId val="624512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624513408"/>
        <c:crosses val="autoZero"/>
        <c:auto val="1"/>
        <c:lblAlgn val="ctr"/>
        <c:lblOffset val="100"/>
        <c:noMultiLvlLbl val="0"/>
      </c:catAx>
      <c:valAx>
        <c:axId val="624513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62451275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08E12A-AD34-4C32-AAFF-92B4BC52F819}" type="datetimeFigureOut">
              <a:rPr lang="lv-LV" smtClean="0"/>
              <a:t>21.01.2021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56FE97-36E0-4D8C-86D7-856B376954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63553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56FE97-36E0-4D8C-86D7-856B376954F1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886358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56FE97-36E0-4D8C-86D7-856B376954F1}" type="slidenum">
              <a:rPr lang="lv-LV" smtClean="0"/>
              <a:t>10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413875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56FE97-36E0-4D8C-86D7-856B376954F1}" type="slidenum">
              <a:rPr lang="lv-LV" smtClean="0"/>
              <a:t>11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55950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56FE97-36E0-4D8C-86D7-856B376954F1}" type="slidenum">
              <a:rPr lang="lv-LV" smtClean="0"/>
              <a:t>12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658805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56FE97-36E0-4D8C-86D7-856B376954F1}" type="slidenum">
              <a:rPr lang="lv-LV" smtClean="0"/>
              <a:t>13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910349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56FE97-36E0-4D8C-86D7-856B376954F1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785008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56FE97-36E0-4D8C-86D7-856B376954F1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31300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56FE97-36E0-4D8C-86D7-856B376954F1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652074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56FE97-36E0-4D8C-86D7-856B376954F1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105798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56FE97-36E0-4D8C-86D7-856B376954F1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336346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56FE97-36E0-4D8C-86D7-856B376954F1}" type="slidenum">
              <a:rPr lang="lv-LV" smtClean="0"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296016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56FE97-36E0-4D8C-86D7-856B376954F1}" type="slidenum">
              <a:rPr lang="lv-LV" smtClean="0"/>
              <a:t>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467897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56FE97-36E0-4D8C-86D7-856B376954F1}" type="slidenum">
              <a:rPr lang="lv-LV" smtClean="0"/>
              <a:t>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13828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6EB90-0D07-420D-96E6-2CECDEF0CA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953AAA-5F12-4E47-BE99-86BA869D5A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6B5AC5-C0E6-4D84-9F9E-981D9A278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4D1E-7E79-4431-8950-01ED724B827D}" type="datetimeFigureOut">
              <a:rPr lang="lv-LV" smtClean="0"/>
              <a:t>21.01.2021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A68DF2-3F9F-443A-8431-55BAA6F91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CA9714-2D44-4E06-9624-D12798762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0DEA3-F9F3-4641-BF9C-8689651B895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87924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314E0-239B-485B-A0D1-364C25070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3FDA63-96C7-4984-B71B-4DDB3C8784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7DB9EC-E6C7-4C58-848B-165A2CE00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4D1E-7E79-4431-8950-01ED724B827D}" type="datetimeFigureOut">
              <a:rPr lang="lv-LV" smtClean="0"/>
              <a:t>21.01.2021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CDC219-D368-4B59-BC82-74DC8D8DC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C0908C-683D-44D7-A853-4A4A78447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0DEA3-F9F3-4641-BF9C-8689651B895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36493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DB4A17-F698-48F2-B925-B6369C5C99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C55079-BF08-41D7-B1E7-DF2D32DEE7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4EF482-918E-47B5-B5C0-8CE57B3F6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4D1E-7E79-4431-8950-01ED724B827D}" type="datetimeFigureOut">
              <a:rPr lang="lv-LV" smtClean="0"/>
              <a:t>21.01.2021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097D5F-D0A3-4B74-BCAA-D2CE4537A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915C11-FA02-446C-B276-7BA7A1701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0DEA3-F9F3-4641-BF9C-8689651B895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81531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F7D9F-D194-4BB5-BF1E-CE9BE5C0B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80CD11-B093-4654-A496-EDCD417973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A70F6D-B955-45A8-8712-38E486591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4D1E-7E79-4431-8950-01ED724B827D}" type="datetimeFigureOut">
              <a:rPr lang="lv-LV" smtClean="0"/>
              <a:t>21.01.2021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D90783-4B5B-450D-9DCD-AE8648EBE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16833A-2C29-41CE-BA64-841DAE5BA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0DEA3-F9F3-4641-BF9C-8689651B895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35643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FF7D6-4330-4E28-B437-B93E24E06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1021C7-8556-4013-9180-343E313C1F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7C6604-7393-4CFD-B768-ADC9CD21A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4D1E-7E79-4431-8950-01ED724B827D}" type="datetimeFigureOut">
              <a:rPr lang="lv-LV" smtClean="0"/>
              <a:t>21.01.2021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FF862E-196E-45F7-A532-6583FABAD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9858C-0754-4FC7-9E25-B1A99DB70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0DEA3-F9F3-4641-BF9C-8689651B895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82650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6AC5D-06D0-46C2-81FE-EA8E13A5E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EC4B6D-E747-4A9B-9015-9DE7EC8FAD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85C13F-2732-4470-B584-45DA2F3347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3D126A-AFDE-4A3B-9927-4B41DDE06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4D1E-7E79-4431-8950-01ED724B827D}" type="datetimeFigureOut">
              <a:rPr lang="lv-LV" smtClean="0"/>
              <a:t>21.01.2021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EA425A-E941-4918-8D40-7FD489028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D9166F-C895-4021-A222-83355CA9A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0DEA3-F9F3-4641-BF9C-8689651B895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02489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7B2DB-82F2-46A0-9CFC-C7CB116DA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CD6CF2-9F19-459C-8FE9-EF80605CEE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D40005-FBC7-4104-B340-9E1A6A317F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873201-51DA-4F4F-A6C8-FDAA239259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2DB680-D056-4C73-B068-087AC746D4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F01328-BCC0-4965-A149-381377694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4D1E-7E79-4431-8950-01ED724B827D}" type="datetimeFigureOut">
              <a:rPr lang="lv-LV" smtClean="0"/>
              <a:t>21.01.2021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6F2E5D-6CBA-4501-B4BE-AD3207F8F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B47F22D-7314-469B-8E64-289126461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0DEA3-F9F3-4641-BF9C-8689651B895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69844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A925B-79E3-439C-8D6E-2B6AF57FC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DA9083-3888-46AA-8B71-DEA04CC4D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4D1E-7E79-4431-8950-01ED724B827D}" type="datetimeFigureOut">
              <a:rPr lang="lv-LV" smtClean="0"/>
              <a:t>21.01.2021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6A3AF4-0950-4313-8EA9-2072BC1A6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849314-E763-44E9-97F3-5ADE7E7CE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0DEA3-F9F3-4641-BF9C-8689651B895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03601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C579F5-B3F4-4C2A-A803-DC8EE0D86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4D1E-7E79-4431-8950-01ED724B827D}" type="datetimeFigureOut">
              <a:rPr lang="lv-LV" smtClean="0"/>
              <a:t>21.01.2021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C89647-5538-49A3-A96A-3DEC19C53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2F24E8-168F-47CC-BDDC-6FDB23EE1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0DEA3-F9F3-4641-BF9C-8689651B895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08333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92367-15D4-48DA-847B-F6BB6C8BD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30384C-4870-4C3F-8AE8-4DE3B3641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B205D4-DBD4-4890-8444-7A6CAA1F27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4C59C4-E00D-49F5-B4CE-ED3E35C6B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4D1E-7E79-4431-8950-01ED724B827D}" type="datetimeFigureOut">
              <a:rPr lang="lv-LV" smtClean="0"/>
              <a:t>21.01.2021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05BF84-619D-4BF2-ACFD-D17E05DD0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DB5084-1B5A-4403-85F7-5F0866F77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0DEA3-F9F3-4641-BF9C-8689651B895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89369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BD7CA-D092-464C-9705-A192EE454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653071-1C8A-4266-8B49-7CE09FE8A0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8C78E2-4E6C-479D-802B-773549B60A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642849-345D-4833-8136-D790E228D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24D1E-7E79-4431-8950-01ED724B827D}" type="datetimeFigureOut">
              <a:rPr lang="lv-LV" smtClean="0"/>
              <a:t>21.01.2021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CF2F3-1B69-4F7F-BB38-5CE9FF1DA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02FFE3-59FF-40A8-A3EE-930E59FF9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0DEA3-F9F3-4641-BF9C-8689651B895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38912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44E795-17CA-4B1A-BD3C-3B33D7453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2BBFA1-DAE9-4A71-A392-24F43AA25E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48D750-B666-4E0D-BCE1-CAD829F7A9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924D1E-7E79-4431-8950-01ED724B827D}" type="datetimeFigureOut">
              <a:rPr lang="lv-LV" smtClean="0"/>
              <a:t>21.01.2021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700A83-A205-4DB2-91B9-6B550228B6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D383F2-DD78-4A2B-939B-4B207F941A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40DEA3-F9F3-4641-BF9C-8689651B895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50066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75267-2912-4CA2-93CD-B84771BB62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2982" y="2498402"/>
            <a:ext cx="9238695" cy="883990"/>
          </a:xfrm>
        </p:spPr>
        <p:txBody>
          <a:bodyPr>
            <a:noAutofit/>
          </a:bodyPr>
          <a:lstStyle/>
          <a:p>
            <a:r>
              <a:rPr lang="lv-LV" b="1" dirty="0"/>
              <a:t>Rēzeknes novada pašvaldības konsolidētais budžets 2021. gadam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6B50F8-D9B9-4AD9-9C88-9B6F49245B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v-LV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7BC6E53F-9376-4B47-897D-3764110AB6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77051" y="3493690"/>
            <a:ext cx="6056883" cy="3028442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FBBC1B9A-6F32-4997-9C46-310CC89D91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803684" y="3475609"/>
            <a:ext cx="6056883" cy="3028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98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EF03E-BE0A-4E31-B8C4-79F785C83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3600" b="1" dirty="0"/>
              <a:t>RNP administrācijas konsolidētie pamatbudžeta izdevumi 2021. gadam pēc valdības funkcijām ( 16 913 931EUR)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CCB416D-3C82-4AE6-9550-97573155FE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3418153"/>
              </p:ext>
            </p:extLst>
          </p:nvPr>
        </p:nvGraphicFramePr>
        <p:xfrm>
          <a:off x="838200" y="1807870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931668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65488">
              <a:srgbClr val="A3BECF"/>
            </a:gs>
            <a:gs pos="11000">
              <a:srgbClr val="82B376"/>
            </a:gs>
            <a:gs pos="99000">
              <a:schemeClr val="accent1">
                <a:lumMod val="45000"/>
                <a:lumOff val="55000"/>
              </a:schemeClr>
            </a:gs>
            <a:gs pos="83178">
              <a:schemeClr val="bg1"/>
            </a:gs>
            <a:gs pos="10000">
              <a:schemeClr val="accent6"/>
            </a:gs>
            <a:gs pos="100000">
              <a:schemeClr val="accent1">
                <a:lumMod val="30000"/>
                <a:lumOff val="7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80831-1D6A-4EA9-81C3-0B52AE388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3600" b="1" dirty="0"/>
              <a:t>RNP konsolidētie pamatbudžeta ieņēmumi 2021. gada salīdzinājumā ar 2020. gadu (EUR)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D5ED5906-97A3-49AF-BD80-BE6866BB22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240844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852865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65488">
              <a:srgbClr val="A3BECF"/>
            </a:gs>
            <a:gs pos="11000">
              <a:srgbClr val="82B376"/>
            </a:gs>
            <a:gs pos="99000">
              <a:schemeClr val="accent1">
                <a:lumMod val="45000"/>
                <a:lumOff val="55000"/>
              </a:schemeClr>
            </a:gs>
            <a:gs pos="83178">
              <a:schemeClr val="bg1"/>
            </a:gs>
            <a:gs pos="10000">
              <a:schemeClr val="accent6"/>
            </a:gs>
            <a:gs pos="100000">
              <a:schemeClr val="accent1">
                <a:lumMod val="30000"/>
                <a:lumOff val="7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80831-1D6A-4EA9-81C3-0B52AE388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3600" b="1" dirty="0"/>
              <a:t>RNP konsolidētie pamatbudžeta izdevumi pēc valdības funkcijām 2021. gada salīdzinājumā ar 2020. gadu (EUR)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D5ED5906-97A3-49AF-BD80-BE6866BB22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231143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917601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65488">
              <a:srgbClr val="A3BECF"/>
            </a:gs>
            <a:gs pos="11000">
              <a:srgbClr val="82B376"/>
            </a:gs>
            <a:gs pos="99000">
              <a:schemeClr val="accent1">
                <a:lumMod val="45000"/>
                <a:lumOff val="55000"/>
              </a:schemeClr>
            </a:gs>
            <a:gs pos="83178">
              <a:schemeClr val="bg1"/>
            </a:gs>
            <a:gs pos="10000">
              <a:schemeClr val="accent6"/>
            </a:gs>
            <a:gs pos="100000">
              <a:schemeClr val="accent1">
                <a:lumMod val="30000"/>
                <a:lumOff val="7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80831-1D6A-4EA9-81C3-0B52AE388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3600" b="1" dirty="0"/>
              <a:t>Rēzeknes novada pašvaldības saistību apmērs uz 01.01.2021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F8ACEB-0E0C-40A7-9CC6-1B4045D46B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dirty="0"/>
              <a:t>Rēzeknes novada pašvaldība – 0,8%</a:t>
            </a:r>
          </a:p>
          <a:p>
            <a:pPr marL="0" indent="0">
              <a:buNone/>
            </a:pPr>
            <a:r>
              <a:rPr lang="lv-LV" dirty="0"/>
              <a:t>           t.sk. Rēzeknes novada pašvaldības administrācija – 0,72%</a:t>
            </a:r>
          </a:p>
          <a:p>
            <a:pPr marL="0" indent="0">
              <a:buNone/>
            </a:pPr>
            <a:r>
              <a:rPr lang="lv-LV" dirty="0"/>
              <a:t>	pagastu apvienības – 0,08%</a:t>
            </a:r>
          </a:p>
        </p:txBody>
      </p:sp>
    </p:spTree>
    <p:extLst>
      <p:ext uri="{BB962C8B-B14F-4D97-AF65-F5344CB8AC3E}">
        <p14:creationId xmlns:p14="http://schemas.microsoft.com/office/powerpoint/2010/main" val="94354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EF03E-BE0A-4E31-B8C4-79F785C83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600" b="1" dirty="0"/>
              <a:t>RNP konsolidētā pamatbudžeta ieņēmumi 2021. gadam   (36 104 189 EUR)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CCB416D-3C82-4AE6-9550-97573155FE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653369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83610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EF03E-BE0A-4E31-B8C4-79F785C83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600" b="1" dirty="0"/>
              <a:t>RNP konsolidētie valsts budžeta </a:t>
            </a:r>
            <a:r>
              <a:rPr lang="lv-LV" sz="3600" b="1" dirty="0" err="1"/>
              <a:t>transferti</a:t>
            </a:r>
            <a:r>
              <a:rPr lang="lv-LV" sz="3600" b="1" dirty="0"/>
              <a:t> 2021. gadam ( 15 010 548 EUR)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CCB416D-3C82-4AE6-9550-97573155FE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547337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15657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65488">
              <a:srgbClr val="A3BECF"/>
            </a:gs>
            <a:gs pos="11000">
              <a:srgbClr val="82B376"/>
            </a:gs>
            <a:gs pos="99000">
              <a:schemeClr val="accent1">
                <a:lumMod val="45000"/>
                <a:lumOff val="55000"/>
              </a:schemeClr>
            </a:gs>
            <a:gs pos="83178">
              <a:schemeClr val="bg1"/>
            </a:gs>
            <a:gs pos="10000">
              <a:schemeClr val="accent6"/>
            </a:gs>
            <a:gs pos="100000">
              <a:schemeClr val="accent1">
                <a:lumMod val="30000"/>
                <a:lumOff val="7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80831-1D6A-4EA9-81C3-0B52AE388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600" b="1" dirty="0"/>
              <a:t>Saņemtie valsts budžeta </a:t>
            </a:r>
            <a:r>
              <a:rPr lang="lv-LV" sz="3600" b="1" dirty="0" err="1"/>
              <a:t>transferti</a:t>
            </a:r>
            <a:r>
              <a:rPr lang="lv-LV" sz="3600" b="1" dirty="0"/>
              <a:t> noteiktiem mērķiem 2021. gadam (5 835 594 EUR</a:t>
            </a:r>
            <a:r>
              <a:rPr lang="lv-LV" sz="3600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F8ACEB-0E0C-40A7-9CC6-1B4045D46B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lv-LV" sz="4800" dirty="0"/>
              <a:t>Autoceļu fondam – 1141254 EUR;</a:t>
            </a:r>
          </a:p>
          <a:p>
            <a:r>
              <a:rPr lang="lv-LV" sz="4800" dirty="0"/>
              <a:t>Projektam «Algotie pagaidu sabiedriskie darbi» - 307700 EUR; </a:t>
            </a:r>
          </a:p>
          <a:p>
            <a:r>
              <a:rPr lang="lv-LV" sz="4800" dirty="0"/>
              <a:t>Vienotajiem klientu apkalpošanas centriem – 13249 EUR;</a:t>
            </a:r>
          </a:p>
          <a:p>
            <a:r>
              <a:rPr lang="lv-LV" sz="4800" dirty="0"/>
              <a:t>Administratīvās struktūras projekta izstrādei – 5625 EUR;</a:t>
            </a:r>
          </a:p>
          <a:p>
            <a:r>
              <a:rPr lang="lv-LV" sz="4800" dirty="0"/>
              <a:t>Mākslinieciskajiem kolektīviem – 28468;</a:t>
            </a:r>
          </a:p>
          <a:p>
            <a:r>
              <a:rPr lang="lv-LV" sz="4800" dirty="0"/>
              <a:t>Speciālās pamatskolas pedagogu atalgojumam un uzturēšanai – 1140931 EUR;</a:t>
            </a:r>
          </a:p>
          <a:p>
            <a:r>
              <a:rPr lang="lv-LV" sz="4800" dirty="0"/>
              <a:t>Interešu izglītības pedagogu darba samaksai – 111839 EUR;</a:t>
            </a:r>
          </a:p>
          <a:p>
            <a:r>
              <a:rPr lang="lv-LV" sz="4800" dirty="0"/>
              <a:t>Vispārējās izglītības pedagogu darba samaksai – 2082756 EUR;</a:t>
            </a:r>
          </a:p>
          <a:p>
            <a:r>
              <a:rPr lang="lv-LV" sz="4800" dirty="0"/>
              <a:t>Pirmskolas izglītības pedagogu atalgojumam – 258376 EUR;</a:t>
            </a:r>
          </a:p>
          <a:p>
            <a:r>
              <a:rPr lang="lv-LV" sz="4800" dirty="0"/>
              <a:t>Izglītības asistentu atalgojumam  - 15500 EUR;</a:t>
            </a:r>
          </a:p>
          <a:p>
            <a:r>
              <a:rPr lang="lv-LV" sz="4800" dirty="0"/>
              <a:t>Maltas mūzikas skolas pedagogu atalgojumam – 96634 EUR;</a:t>
            </a:r>
          </a:p>
          <a:p>
            <a:r>
              <a:rPr lang="lv-LV" sz="4800" dirty="0"/>
              <a:t>Bērnu – jaunatnes sporta skolas pedagogu atalgojumam – 106385 EUR;</a:t>
            </a:r>
          </a:p>
          <a:p>
            <a:r>
              <a:rPr lang="lv-LV" sz="4800" dirty="0"/>
              <a:t>Projektam «Latvijas skolas soma» - 20629 EUR;</a:t>
            </a:r>
          </a:p>
          <a:p>
            <a:r>
              <a:rPr lang="lv-LV" sz="4800" dirty="0"/>
              <a:t>Sociālo asistentu atalgojumam – 361260 EUR;</a:t>
            </a:r>
          </a:p>
          <a:p>
            <a:r>
              <a:rPr lang="lv-LV" sz="4800" dirty="0"/>
              <a:t>Grāmatu iegādei – 47713 EUR;</a:t>
            </a:r>
          </a:p>
          <a:p>
            <a:r>
              <a:rPr lang="lv-LV" sz="4800" dirty="0"/>
              <a:t>Dotācija pansionātiem – 19080 EUR;</a:t>
            </a:r>
          </a:p>
          <a:p>
            <a:r>
              <a:rPr lang="lv-LV" sz="4800" dirty="0"/>
              <a:t>Citiem mērķiem – 78195 EUR.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119573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65488">
              <a:srgbClr val="A3BECF"/>
            </a:gs>
            <a:gs pos="11000">
              <a:srgbClr val="82B376"/>
            </a:gs>
            <a:gs pos="99000">
              <a:schemeClr val="accent1">
                <a:lumMod val="45000"/>
                <a:lumOff val="55000"/>
              </a:schemeClr>
            </a:gs>
            <a:gs pos="83178">
              <a:schemeClr val="bg1"/>
            </a:gs>
            <a:gs pos="10000">
              <a:schemeClr val="accent6"/>
            </a:gs>
            <a:gs pos="100000">
              <a:schemeClr val="accent1">
                <a:lumMod val="30000"/>
                <a:lumOff val="7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80831-1D6A-4EA9-81C3-0B52AE388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3600" b="1" dirty="0"/>
              <a:t>Saņemtie </a:t>
            </a:r>
            <a:r>
              <a:rPr lang="lv-LV" sz="3600" b="1" dirty="0" err="1"/>
              <a:t>transferti</a:t>
            </a:r>
            <a:r>
              <a:rPr lang="lv-LV" sz="3600" b="1" dirty="0"/>
              <a:t> Eiropas Savienības un pārējās ārvalstu finanšu palīdzības līdzfinansētajiem projektiem 2021. gadam (549 866 EUR)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F8ACEB-0E0C-40A7-9CC6-1B4045D46B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lv-LV" dirty="0"/>
              <a:t>Projekts «</a:t>
            </a:r>
            <a:r>
              <a:rPr lang="lv-LV" dirty="0" err="1"/>
              <a:t>Following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enginering</a:t>
            </a:r>
            <a:r>
              <a:rPr lang="lv-LV" dirty="0"/>
              <a:t> </a:t>
            </a:r>
            <a:r>
              <a:rPr lang="lv-LV" dirty="0" err="1"/>
              <a:t>ideas</a:t>
            </a:r>
            <a:r>
              <a:rPr lang="lv-LV" dirty="0"/>
              <a:t>» - 152962 EUR;</a:t>
            </a:r>
          </a:p>
          <a:p>
            <a:r>
              <a:rPr lang="lv-LV" dirty="0"/>
              <a:t>Projekts «Proti un dari» - 23869 EUR;</a:t>
            </a:r>
          </a:p>
          <a:p>
            <a:r>
              <a:rPr lang="lv-LV" dirty="0"/>
              <a:t>Projekts «Karjeras atbalsts vispārējās profesionālajās iestādēs» - 2430 EUR;</a:t>
            </a:r>
          </a:p>
          <a:p>
            <a:r>
              <a:rPr lang="lv-LV" dirty="0"/>
              <a:t>Projekts «Atbalsts izglītojamo individuālo kompetenču attīstībai» - 60204 EUR;</a:t>
            </a:r>
          </a:p>
          <a:p>
            <a:r>
              <a:rPr lang="lv-LV" dirty="0"/>
              <a:t>Projekts «Atbalsts priekšlaicīgas mācību pārtraukšanas samazināšanai» - 2305 EUR;</a:t>
            </a:r>
          </a:p>
          <a:p>
            <a:r>
              <a:rPr lang="lv-LV" dirty="0"/>
              <a:t>Projekts «Sabiedrībā balstītu sociālo pakalpojumu infrastruktūras izveide un attīstība Rēzeknes novadā» - 157992 EUR;</a:t>
            </a:r>
          </a:p>
          <a:p>
            <a:r>
              <a:rPr lang="lv-LV" dirty="0"/>
              <a:t>Citi </a:t>
            </a:r>
            <a:r>
              <a:rPr lang="lv-LV" dirty="0" err="1"/>
              <a:t>transferti</a:t>
            </a:r>
            <a:r>
              <a:rPr lang="lv-LV" dirty="0"/>
              <a:t> – 150104 EUR.</a:t>
            </a:r>
          </a:p>
        </p:txBody>
      </p:sp>
    </p:spTree>
    <p:extLst>
      <p:ext uri="{BB962C8B-B14F-4D97-AF65-F5344CB8AC3E}">
        <p14:creationId xmlns:p14="http://schemas.microsoft.com/office/powerpoint/2010/main" val="1316595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EF03E-BE0A-4E31-B8C4-79F785C83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600" b="1" dirty="0"/>
              <a:t>RNP konsolidētā pamatbudžeta izdevumi pēc valdības funkcijām 2021. gadam ( 36 104 189 EUR</a:t>
            </a:r>
            <a:r>
              <a:rPr lang="lv-LV" sz="4000" b="1" dirty="0"/>
              <a:t>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CCB416D-3C82-4AE6-9550-97573155FE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3423037"/>
              </p:ext>
            </p:extLst>
          </p:nvPr>
        </p:nvGraphicFramePr>
        <p:xfrm>
          <a:off x="838200" y="1807870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26766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EF03E-BE0A-4E31-B8C4-79F785C83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sz="4000" b="1" dirty="0"/>
              <a:t>RNP konsolidētā pamatbudžeta izdevumu sadalījums pa iestādēm 2021. gadam ( 36 104 189 EUR)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CCB416D-3C82-4AE6-9550-97573155FE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6329724"/>
              </p:ext>
            </p:extLst>
          </p:nvPr>
        </p:nvGraphicFramePr>
        <p:xfrm>
          <a:off x="1008000" y="1836000"/>
          <a:ext cx="10515600" cy="46850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21979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EF03E-BE0A-4E31-B8C4-79F785C83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3600" b="1" dirty="0"/>
              <a:t>RNP konsolidētā pagastu apvienību pamatbudžeta izdevumi 2021. gadam pēc valdības funkcijām ( 16 153 110 EUR)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CCB416D-3C82-4AE6-9550-97573155FE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8555632"/>
              </p:ext>
            </p:extLst>
          </p:nvPr>
        </p:nvGraphicFramePr>
        <p:xfrm>
          <a:off x="838200" y="1807870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141094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EF03E-BE0A-4E31-B8C4-79F785C83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3600" b="1" dirty="0"/>
              <a:t>RNP iestāžu pamatbudžeta izdevumu apjoms 2021. gadam (3 037 148EUR)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CCB416D-3C82-4AE6-9550-97573155FE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2427489"/>
              </p:ext>
            </p:extLst>
          </p:nvPr>
        </p:nvGraphicFramePr>
        <p:xfrm>
          <a:off x="838200" y="1807870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5192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271</TotalTime>
  <Words>461</Words>
  <Application>Microsoft Office PowerPoint</Application>
  <PresentationFormat>Widescreen</PresentationFormat>
  <Paragraphs>57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Rēzeknes novada pašvaldības konsolidētais budžets 2021. gadam</vt:lpstr>
      <vt:lpstr>RNP konsolidētā pamatbudžeta ieņēmumi 2021. gadam   (36 104 189 EUR)</vt:lpstr>
      <vt:lpstr>RNP konsolidētie valsts budžeta transferti 2021. gadam ( 15 010 548 EUR)</vt:lpstr>
      <vt:lpstr>Saņemtie valsts budžeta transferti noteiktiem mērķiem 2021. gadam (5 835 594 EUR)</vt:lpstr>
      <vt:lpstr>Saņemtie transferti Eiropas Savienības un pārējās ārvalstu finanšu palīdzības līdzfinansētajiem projektiem 2021. gadam (549 866 EUR)</vt:lpstr>
      <vt:lpstr>RNP konsolidētā pamatbudžeta izdevumi pēc valdības funkcijām 2021. gadam ( 36 104 189 EUR)</vt:lpstr>
      <vt:lpstr>RNP konsolidētā pamatbudžeta izdevumu sadalījums pa iestādēm 2021. gadam ( 36 104 189 EUR)</vt:lpstr>
      <vt:lpstr>RNP konsolidētā pagastu apvienību pamatbudžeta izdevumi 2021. gadam pēc valdības funkcijām ( 16 153 110 EUR)</vt:lpstr>
      <vt:lpstr>RNP iestāžu pamatbudžeta izdevumu apjoms 2021. gadam (3 037 148EUR)</vt:lpstr>
      <vt:lpstr>RNP administrācijas konsolidētie pamatbudžeta izdevumi 2021. gadam pēc valdības funkcijām ( 16 913 931EUR)</vt:lpstr>
      <vt:lpstr>RNP konsolidētie pamatbudžeta ieņēmumi 2021. gada salīdzinājumā ar 2020. gadu (EUR)</vt:lpstr>
      <vt:lpstr>RNP konsolidētie pamatbudžeta izdevumi pēc valdības funkcijām 2021. gada salīdzinājumā ar 2020. gadu (EUR)</vt:lpstr>
      <vt:lpstr>Rēzeknes novada pašvaldības saistību apmērs uz 01.01.2021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Rēzeknes novada pašvaldības konsolidētais budžets 2021. gadam</dc:title>
  <dc:creator>Austris Seržants</dc:creator>
  <cp:lastModifiedBy>Austris Seržants</cp:lastModifiedBy>
  <cp:revision>24</cp:revision>
  <cp:lastPrinted>2021-01-20T14:49:05Z</cp:lastPrinted>
  <dcterms:created xsi:type="dcterms:W3CDTF">2021-01-18T07:04:55Z</dcterms:created>
  <dcterms:modified xsi:type="dcterms:W3CDTF">2021-01-21T12:24:13Z</dcterms:modified>
</cp:coreProperties>
</file>